
<file path=[Content_Types].xml><?xml version="1.0" encoding="utf-8"?>
<Types xmlns="http://schemas.openxmlformats.org/package/2006/content-types">
  <Default Extension="tmp"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4" r:id="rId3"/>
    <p:sldId id="266" r:id="rId4"/>
    <p:sldId id="265" r:id="rId5"/>
    <p:sldId id="267" r:id="rId6"/>
    <p:sldId id="257" r:id="rId7"/>
    <p:sldId id="258" r:id="rId8"/>
    <p:sldId id="259" r:id="rId9"/>
    <p:sldId id="260" r:id="rId10"/>
    <p:sldId id="261" r:id="rId11"/>
    <p:sldId id="273" r:id="rId12"/>
    <p:sldId id="274" r:id="rId13"/>
    <p:sldId id="268" r:id="rId14"/>
    <p:sldId id="269" r:id="rId15"/>
    <p:sldId id="270" r:id="rId16"/>
    <p:sldId id="271" r:id="rId17"/>
    <p:sldId id="276" r:id="rId18"/>
    <p:sldId id="275" r:id="rId19"/>
    <p:sldId id="277" r:id="rId20"/>
    <p:sldId id="262" r:id="rId21"/>
    <p:sldId id="279" r:id="rId22"/>
    <p:sldId id="263"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6270" autoAdjust="0"/>
  </p:normalViewPr>
  <p:slideViewPr>
    <p:cSldViewPr>
      <p:cViewPr>
        <p:scale>
          <a:sx n="100" d="100"/>
          <a:sy n="100" d="100"/>
        </p:scale>
        <p:origin x="-522" y="3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068C9-5660-4998-8E9F-979609C4CA87}" type="datetimeFigureOut">
              <a:rPr lang="en-US" smtClean="0"/>
              <a:t>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709253-15EA-492A-85C8-23B2FEDAF1BF}" type="slidenum">
              <a:rPr lang="en-US" smtClean="0"/>
              <a:t>‹#›</a:t>
            </a:fld>
            <a:endParaRPr lang="en-US"/>
          </a:p>
        </p:txBody>
      </p:sp>
    </p:spTree>
    <p:extLst>
      <p:ext uri="{BB962C8B-B14F-4D97-AF65-F5344CB8AC3E}">
        <p14:creationId xmlns:p14="http://schemas.microsoft.com/office/powerpoint/2010/main" val="917217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resources provided by Jay </a:t>
            </a:r>
            <a:r>
              <a:rPr lang="en-US" baseline="0" dirty="0" err="1" smtClean="0"/>
              <a:t>McTighe</a:t>
            </a:r>
            <a:r>
              <a:rPr lang="en-US" baseline="0" dirty="0" smtClean="0"/>
              <a:t> and Grant Wiggins…complete PPT is available if you are interested. Used with SS department to introduce Stage One of </a:t>
            </a:r>
            <a:r>
              <a:rPr lang="en-US" baseline="0" dirty="0" err="1" smtClean="0"/>
              <a:t>UbD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2</a:t>
            </a:fld>
            <a:endParaRPr lang="en-US"/>
          </a:p>
        </p:txBody>
      </p:sp>
    </p:spTree>
    <p:extLst>
      <p:ext uri="{BB962C8B-B14F-4D97-AF65-F5344CB8AC3E}">
        <p14:creationId xmlns:p14="http://schemas.microsoft.com/office/powerpoint/2010/main" val="187017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page for the National Standards for High School Psychology</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6</a:t>
            </a:fld>
            <a:endParaRPr lang="en-US"/>
          </a:p>
        </p:txBody>
      </p:sp>
    </p:spTree>
    <p:extLst>
      <p:ext uri="{BB962C8B-B14F-4D97-AF65-F5344CB8AC3E}">
        <p14:creationId xmlns:p14="http://schemas.microsoft.com/office/powerpoint/2010/main" val="60218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Group;</a:t>
            </a:r>
            <a:r>
              <a:rPr lang="en-US" baseline="0" dirty="0" smtClean="0"/>
              <a:t> </a:t>
            </a:r>
            <a:r>
              <a:rPr lang="en-US" dirty="0" smtClean="0"/>
              <a:t> on the right the links to all of the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8</a:t>
            </a:fld>
            <a:endParaRPr lang="en-US"/>
          </a:p>
        </p:txBody>
      </p:sp>
    </p:spTree>
    <p:extLst>
      <p:ext uri="{BB962C8B-B14F-4D97-AF65-F5344CB8AC3E}">
        <p14:creationId xmlns:p14="http://schemas.microsoft.com/office/powerpoint/2010/main" val="3346385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Overarching</a:t>
            </a:r>
            <a:r>
              <a:rPr lang="en-US" baseline="0" dirty="0" smtClean="0"/>
              <a:t> Themes : </a:t>
            </a:r>
            <a:r>
              <a:rPr lang="en-US" dirty="0" smtClean="0">
                <a:effectLst/>
              </a:rPr>
              <a:t>it is difficult for even the best of teachers to present all of psychology in a single course for students who begin with virtually no formal knowledge of psychology. Thus, the National Standards Working Group charged with revising these </a:t>
            </a:r>
            <a:r>
              <a:rPr lang="en-US" i="1" dirty="0" smtClean="0">
                <a:effectLst/>
              </a:rPr>
              <a:t>National Standards</a:t>
            </a:r>
            <a:r>
              <a:rPr lang="en-US" dirty="0" smtClean="0">
                <a:effectLst/>
              </a:rPr>
              <a:t> recommends that teachers of high school psychology adopt the following overarching themes as the foundation for developing their courses: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9</a:t>
            </a:fld>
            <a:endParaRPr lang="en-US"/>
          </a:p>
        </p:txBody>
      </p:sp>
    </p:spTree>
    <p:extLst>
      <p:ext uri="{BB962C8B-B14F-4D97-AF65-F5344CB8AC3E}">
        <p14:creationId xmlns:p14="http://schemas.microsoft.com/office/powerpoint/2010/main" val="3445705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Standard Area: Intelligence</a:t>
            </a:r>
            <a:r>
              <a:rPr lang="en-US" baseline="0" dirty="0" smtClean="0"/>
              <a:t> with Content Standards and Performance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10</a:t>
            </a:fld>
            <a:endParaRPr lang="en-US"/>
          </a:p>
        </p:txBody>
      </p:sp>
    </p:spTree>
    <p:extLst>
      <p:ext uri="{BB962C8B-B14F-4D97-AF65-F5344CB8AC3E}">
        <p14:creationId xmlns:p14="http://schemas.microsoft.com/office/powerpoint/2010/main" val="635269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Stage ONE: Start by</a:t>
            </a:r>
            <a:r>
              <a:rPr lang="en-US" baseline="0" dirty="0" smtClean="0"/>
              <a:t> identifying the standards that relate to your unit/concepts. State Standards, Psychology Standards. Also Identify the BIG IDEAS that may be addressed in the unit. These may come from the Overarching Themes of the National Psychology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11</a:t>
            </a:fld>
            <a:endParaRPr lang="en-US"/>
          </a:p>
        </p:txBody>
      </p:sp>
    </p:spTree>
    <p:extLst>
      <p:ext uri="{BB962C8B-B14F-4D97-AF65-F5344CB8AC3E}">
        <p14:creationId xmlns:p14="http://schemas.microsoft.com/office/powerpoint/2010/main" val="2312261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PPI’s are developed , they could very well be your learning outcomes and student objectives…Teachers lesson plans usually have to state Objectives for daily lessons, so this is where they might be listed for the entire unit.</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17</a:t>
            </a:fld>
            <a:endParaRPr lang="en-US"/>
          </a:p>
        </p:txBody>
      </p:sp>
    </p:spTree>
    <p:extLst>
      <p:ext uri="{BB962C8B-B14F-4D97-AF65-F5344CB8AC3E}">
        <p14:creationId xmlns:p14="http://schemas.microsoft.com/office/powerpoint/2010/main" val="627592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Stage 2   how will students</a:t>
            </a:r>
            <a:r>
              <a:rPr lang="en-US" baseline="0" dirty="0" smtClean="0"/>
              <a:t> be assessed? Backward Design – what will the students do to show you what they have learned? Before you plan your daily lessons, plan your assessments for the end of the unit. Based on the EQ’s and EU’s , what do you want the students to be able to do with the info you are going to teach? At what level will they perform? As you teach your lessons, you will be reaching your objectives that are aligned to the standards and to the assessments. </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18</a:t>
            </a:fld>
            <a:endParaRPr lang="en-US"/>
          </a:p>
        </p:txBody>
      </p:sp>
    </p:spTree>
    <p:extLst>
      <p:ext uri="{BB962C8B-B14F-4D97-AF65-F5344CB8AC3E}">
        <p14:creationId xmlns:p14="http://schemas.microsoft.com/office/powerpoint/2010/main" val="2547704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 your daily lessons</a:t>
            </a:r>
            <a:r>
              <a:rPr lang="en-US" baseline="0" dirty="0" smtClean="0"/>
              <a:t> and activities. Identify resources to be used. KEEP in MIND the assessments you will have students complete. Objectives, daily activities and assessments need to be aligned!</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19</a:t>
            </a:fld>
            <a:endParaRPr lang="en-US"/>
          </a:p>
        </p:txBody>
      </p:sp>
    </p:spTree>
    <p:extLst>
      <p:ext uri="{BB962C8B-B14F-4D97-AF65-F5344CB8AC3E}">
        <p14:creationId xmlns:p14="http://schemas.microsoft.com/office/powerpoint/2010/main" val="150663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03567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85308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709683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4208685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7BF43C-6C13-47A1-A46A-DE12B32CFCEB}"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40869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7BF43C-6C13-47A1-A46A-DE12B32CFCEB}"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57368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7BF43C-6C13-47A1-A46A-DE12B32CFCEB}" type="datetimeFigureOut">
              <a:rPr lang="en-US" smtClean="0"/>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982655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7BF43C-6C13-47A1-A46A-DE12B32CFCEB}" type="datetimeFigureOut">
              <a:rPr lang="en-US" smtClean="0"/>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606681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7BF43C-6C13-47A1-A46A-DE12B32CFCEB}" type="datetimeFigureOut">
              <a:rPr lang="en-US" smtClean="0"/>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92641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BF43C-6C13-47A1-A46A-DE12B32CFCEB}"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3304138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BF43C-6C13-47A1-A46A-DE12B32CFCEB}"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394775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7BF43C-6C13-47A1-A46A-DE12B32CFCEB}" type="datetimeFigureOut">
              <a:rPr lang="en-US" smtClean="0"/>
              <a:t>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7009D7-D058-47EA-B4CA-3FA3A2A9D9C1}" type="slidenum">
              <a:rPr lang="en-US" smtClean="0"/>
              <a:t>‹#›</a:t>
            </a:fld>
            <a:endParaRPr lang="en-US"/>
          </a:p>
        </p:txBody>
      </p:sp>
    </p:spTree>
    <p:extLst>
      <p:ext uri="{BB962C8B-B14F-4D97-AF65-F5344CB8AC3E}">
        <p14:creationId xmlns:p14="http://schemas.microsoft.com/office/powerpoint/2010/main" val="3046635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grantwiggins.org/documents/UbDQuikvue1005.pdf"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grantwiggins.org/documents/UbDQuikvue1005.pdf"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package" Target="../embeddings/Microsoft_Word_Document1.docx"/></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apacustomout.apa.org/commentstandards/"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mailto:eleary@apa.org" TargetMode="External"/><Relationship Id="rId2" Type="http://schemas.openxmlformats.org/officeDocument/2006/relationships/hyperlink" Target="mailto:debrapark@msn.com" TargetMode="External"/><Relationship Id="rId1" Type="http://schemas.openxmlformats.org/officeDocument/2006/relationships/slideLayout" Target="../slideLayouts/slideLayout6.xml"/><Relationship Id="rId4" Type="http://schemas.openxmlformats.org/officeDocument/2006/relationships/image" Target="../media/image12.gif"/></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300" b="1" dirty="0" smtClean="0">
                <a:latin typeface="Algerian" pitchFamily="82" charset="0"/>
              </a:rPr>
              <a:t>NCSS</a:t>
            </a:r>
            <a:r>
              <a:rPr lang="en-US" b="1" dirty="0" smtClean="0"/>
              <a:t> </a:t>
            </a:r>
            <a:br>
              <a:rPr lang="en-US" b="1" dirty="0" smtClean="0"/>
            </a:br>
            <a:r>
              <a:rPr lang="en-US" sz="7300" b="1" dirty="0" smtClean="0">
                <a:solidFill>
                  <a:schemeClr val="tx2"/>
                </a:solidFill>
                <a:latin typeface="Andalus" pitchFamily="18" charset="-78"/>
                <a:cs typeface="Andalus" pitchFamily="18" charset="-78"/>
              </a:rPr>
              <a:t>Essential Questions for Psychology Today!</a:t>
            </a:r>
            <a:br>
              <a:rPr lang="en-US" sz="7300" b="1" dirty="0" smtClean="0">
                <a:solidFill>
                  <a:schemeClr val="tx2"/>
                </a:solidFill>
                <a:latin typeface="Andalus" pitchFamily="18" charset="-78"/>
                <a:cs typeface="Andalus" pitchFamily="18" charset="-78"/>
              </a:rPr>
            </a:br>
            <a:endParaRPr lang="en-US" sz="7300" b="1" dirty="0">
              <a:solidFill>
                <a:schemeClr val="tx2"/>
              </a:solidFill>
              <a:latin typeface="Andalus" pitchFamily="18" charset="-78"/>
              <a:cs typeface="Andalus" pitchFamily="18" charset="-78"/>
            </a:endParaRPr>
          </a:p>
        </p:txBody>
      </p:sp>
      <p:sp>
        <p:nvSpPr>
          <p:cNvPr id="3" name="Subtitle 2"/>
          <p:cNvSpPr>
            <a:spLocks noGrp="1"/>
          </p:cNvSpPr>
          <p:nvPr>
            <p:ph type="subTitle" idx="1"/>
          </p:nvPr>
        </p:nvSpPr>
        <p:spPr/>
        <p:txBody>
          <a:bodyPr/>
          <a:lstStyle/>
          <a:p>
            <a:r>
              <a:rPr lang="en-US" dirty="0" smtClean="0">
                <a:solidFill>
                  <a:srgbClr val="FF0000"/>
                </a:solidFill>
                <a:latin typeface="Algerian" pitchFamily="82" charset="0"/>
              </a:rPr>
              <a:t>Debra Park</a:t>
            </a:r>
          </a:p>
          <a:p>
            <a:r>
              <a:rPr lang="en-US" dirty="0" smtClean="0">
                <a:solidFill>
                  <a:srgbClr val="FF0000"/>
                </a:solidFill>
                <a:latin typeface="Algerian" pitchFamily="82" charset="0"/>
              </a:rPr>
              <a:t>Hilary Rosenthal </a:t>
            </a:r>
          </a:p>
          <a:p>
            <a:r>
              <a:rPr lang="en-US" dirty="0" smtClean="0">
                <a:solidFill>
                  <a:srgbClr val="FF0000"/>
                </a:solidFill>
                <a:latin typeface="Algerian" pitchFamily="82" charset="0"/>
              </a:rPr>
              <a:t>December 2011</a:t>
            </a:r>
            <a:endParaRPr lang="en-US" dirty="0">
              <a:solidFill>
                <a:srgbClr val="FF0000"/>
              </a:solidFill>
              <a:latin typeface="Algerian" pitchFamily="82" charset="0"/>
            </a:endParaRPr>
          </a:p>
        </p:txBody>
      </p:sp>
    </p:spTree>
    <p:extLst>
      <p:ext uri="{BB962C8B-B14F-4D97-AF65-F5344CB8AC3E}">
        <p14:creationId xmlns:p14="http://schemas.microsoft.com/office/powerpoint/2010/main" val="673868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812" y="128833"/>
            <a:ext cx="7239000" cy="6724685"/>
          </a:xfrm>
          <a:prstGeom prst="rect">
            <a:avLst/>
          </a:prstGeom>
        </p:spPr>
      </p:pic>
    </p:spTree>
    <p:extLst>
      <p:ext uri="{BB962C8B-B14F-4D97-AF65-F5344CB8AC3E}">
        <p14:creationId xmlns:p14="http://schemas.microsoft.com/office/powerpoint/2010/main" val="2649632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by Design Unit Plan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85483407"/>
              </p:ext>
            </p:extLst>
          </p:nvPr>
        </p:nvGraphicFramePr>
        <p:xfrm>
          <a:off x="381000" y="1371600"/>
          <a:ext cx="8229600" cy="5158740"/>
        </p:xfrm>
        <a:graphic>
          <a:graphicData uri="http://schemas.openxmlformats.org/drawingml/2006/table">
            <a:tbl>
              <a:tblPr firstRow="1" firstCol="1" lastRow="1" lastCol="1" bandRow="1" bandCol="1"/>
              <a:tblGrid>
                <a:gridCol w="8229600"/>
              </a:tblGrid>
              <a:tr h="0">
                <a:tc>
                  <a:txBody>
                    <a:bodyPr/>
                    <a:lstStyle/>
                    <a:p>
                      <a:pPr marL="0" marR="0">
                        <a:spcBef>
                          <a:spcPts val="0"/>
                        </a:spcBef>
                        <a:spcAft>
                          <a:spcPts val="0"/>
                        </a:spcAft>
                      </a:pPr>
                      <a:r>
                        <a:rPr lang="en-US" sz="1600" b="1" dirty="0">
                          <a:effectLst/>
                          <a:latin typeface="Times New Roman"/>
                          <a:ea typeface="Times New Roman"/>
                        </a:rPr>
                        <a:t>Unit Title:</a:t>
                      </a:r>
                      <a:r>
                        <a:rPr lang="en-US" sz="1600" dirty="0">
                          <a:effectLst/>
                          <a:latin typeface="Times New Roman"/>
                          <a:ea typeface="Times New Roman"/>
                        </a:rPr>
                        <a:t>      </a:t>
                      </a:r>
                      <a:r>
                        <a:rPr lang="en-US" sz="1600" b="1" dirty="0">
                          <a:effectLst/>
                          <a:latin typeface="Times New Roman"/>
                          <a:ea typeface="Times New Roman"/>
                        </a:rPr>
                        <a:t>Intelligence</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                                    </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Grade/Subject:</a:t>
                      </a:r>
                      <a:r>
                        <a:rPr lang="en-US" sz="1600" dirty="0">
                          <a:effectLst/>
                          <a:latin typeface="Times New Roman"/>
                          <a:ea typeface="Times New Roman"/>
                        </a:rPr>
                        <a:t> </a:t>
                      </a:r>
                      <a:r>
                        <a:rPr lang="en-US" sz="1600" b="1" dirty="0">
                          <a:effectLst/>
                          <a:latin typeface="Times New Roman"/>
                          <a:ea typeface="Times New Roman"/>
                        </a:rPr>
                        <a:t>11, 12 Psychology</a:t>
                      </a:r>
                      <a:endParaRPr lang="en-US" sz="1600" dirty="0">
                        <a:effectLst/>
                        <a:latin typeface="Times New Roman"/>
                        <a:ea typeface="Times New Roman"/>
                      </a:endParaRPr>
                    </a:p>
                    <a:p>
                      <a:pPr marL="0" marR="0">
                        <a:spcBef>
                          <a:spcPts val="0"/>
                        </a:spcBef>
                        <a:spcAft>
                          <a:spcPts val="0"/>
                        </a:spcAft>
                      </a:pPr>
                      <a:r>
                        <a:rPr lang="en-US" sz="1600" dirty="0">
                          <a:effectLst/>
                          <a:latin typeface="Times New Roman"/>
                          <a:ea typeface="Times New Roman"/>
                        </a:rPr>
                        <a:t> </a:t>
                      </a:r>
                    </a:p>
                    <a:p>
                      <a:pPr marL="0" marR="0">
                        <a:spcBef>
                          <a:spcPts val="0"/>
                        </a:spcBef>
                        <a:spcAft>
                          <a:spcPts val="0"/>
                        </a:spcAft>
                      </a:pPr>
                      <a:r>
                        <a:rPr lang="en-US" sz="1600" b="1" dirty="0">
                          <a:effectLst/>
                          <a:latin typeface="Times New Roman"/>
                          <a:ea typeface="Times New Roman"/>
                        </a:rPr>
                        <a:t>Duration of Unit: 10 days</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 </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Big Ideas: Nature, Nurture, Growth, Assessment, Diversity, Fairness</a:t>
                      </a:r>
                      <a:endParaRPr lang="en-US" sz="1600" dirty="0">
                        <a:effectLst/>
                        <a:latin typeface="Times New Roman"/>
                        <a:ea typeface="Times New Roman"/>
                      </a:endParaRPr>
                    </a:p>
                    <a:p>
                      <a:pPr marL="0" marR="0">
                        <a:spcBef>
                          <a:spcPts val="0"/>
                        </a:spcBef>
                        <a:spcAft>
                          <a:spcPts val="0"/>
                        </a:spcAft>
                      </a:pPr>
                      <a:r>
                        <a:rPr lang="en-US" sz="16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en-US" sz="1600" b="1" dirty="0">
                          <a:effectLst/>
                          <a:latin typeface="Times New Roman"/>
                          <a:ea typeface="Times New Roman"/>
                        </a:rPr>
                        <a:t>STAGE 1 – DESIRED RESULTS</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0">
                <a:tc>
                  <a:txBody>
                    <a:bodyPr/>
                    <a:lstStyle/>
                    <a:p>
                      <a:pPr marL="0" marR="0">
                        <a:spcBef>
                          <a:spcPts val="0"/>
                        </a:spcBef>
                        <a:spcAft>
                          <a:spcPts val="0"/>
                        </a:spcAft>
                      </a:pPr>
                      <a:r>
                        <a:rPr lang="en-US" sz="1600" b="1" u="sng" dirty="0">
                          <a:effectLst/>
                          <a:latin typeface="Times New Roman"/>
                          <a:ea typeface="Times New Roman"/>
                        </a:rPr>
                        <a:t>APA HS Psychology Standards</a:t>
                      </a:r>
                      <a:r>
                        <a:rPr lang="en-US" sz="1600" dirty="0">
                          <a:effectLst/>
                          <a:latin typeface="Times New Roman"/>
                          <a:ea typeface="Times New Roman"/>
                        </a:rPr>
                        <a:t>:</a:t>
                      </a:r>
                    </a:p>
                    <a:p>
                      <a:pPr marL="0" marR="0">
                        <a:spcBef>
                          <a:spcPts val="0"/>
                        </a:spcBef>
                        <a:spcAft>
                          <a:spcPts val="0"/>
                        </a:spcAft>
                        <a:tabLst>
                          <a:tab pos="457200" algn="l"/>
                          <a:tab pos="914400" algn="l"/>
                        </a:tabLst>
                      </a:pPr>
                      <a:r>
                        <a:rPr lang="en-US" sz="1600" b="1" dirty="0">
                          <a:solidFill>
                            <a:srgbClr val="000066"/>
                          </a:solidFill>
                          <a:effectLst/>
                          <a:latin typeface="Times New Roman"/>
                          <a:ea typeface="Times New Roman"/>
                        </a:rPr>
                        <a:t>Standard Area: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1" dirty="0">
                          <a:solidFill>
                            <a:srgbClr val="000066"/>
                          </a:solidFill>
                          <a:effectLst/>
                          <a:latin typeface="Arial"/>
                          <a:ea typeface="Times New Roman"/>
                          <a:cs typeface="Arial"/>
                        </a:rPr>
                        <a:t>Content Standards</a:t>
                      </a:r>
                      <a:r>
                        <a:rPr lang="en-US" sz="1600" b="0" dirty="0">
                          <a:solidFill>
                            <a:srgbClr val="000066"/>
                          </a:solidFill>
                          <a:effectLst/>
                          <a:latin typeface="Arial"/>
                          <a:ea typeface="Times New Roman"/>
                          <a:cs typeface="Arial"/>
                        </a:rPr>
                        <a:t> </a:t>
                      </a:r>
                      <a:r>
                        <a:rPr lang="en-US" sz="1600" b="1" dirty="0">
                          <a:effectLst/>
                          <a:latin typeface="Times New Roman"/>
                          <a:ea typeface="Times New Roman"/>
                        </a:rPr>
                        <a:t/>
                      </a:r>
                      <a:br>
                        <a:rPr lang="en-US" sz="1600" b="1" dirty="0">
                          <a:effectLst/>
                          <a:latin typeface="Times New Roman"/>
                          <a:ea typeface="Times New Roman"/>
                        </a:rPr>
                      </a:br>
                      <a:r>
                        <a:rPr lang="en-US" sz="1600" dirty="0">
                          <a:solidFill>
                            <a:srgbClr val="000066"/>
                          </a:solidFill>
                          <a:effectLst/>
                          <a:latin typeface="Arial"/>
                          <a:ea typeface="Times New Roman"/>
                          <a:cs typeface="Arial"/>
                        </a:rPr>
                        <a:t>After concluding this unit, students understand:</a:t>
                      </a:r>
                      <a:r>
                        <a:rPr lang="en-US" sz="1600" dirty="0">
                          <a:effectLst/>
                          <a:latin typeface="Times New Roman"/>
                          <a:ea typeface="Times New Roman"/>
                        </a:rPr>
                        <a:t> </a:t>
                      </a: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1. Perspectives on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2. Assessment of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3. Issues in intelligence</a:t>
                      </a:r>
                      <a:endParaRPr lang="en-US" sz="1600" b="1" dirty="0">
                        <a:solidFill>
                          <a:srgbClr val="000066"/>
                        </a:solidFill>
                        <a:effectLst/>
                        <a:latin typeface="Arial"/>
                        <a:ea typeface="Times New Roman"/>
                      </a:endParaRPr>
                    </a:p>
                    <a:p>
                      <a:pPr marL="0" marR="0">
                        <a:spcBef>
                          <a:spcPts val="0"/>
                        </a:spcBef>
                        <a:spcAft>
                          <a:spcPts val="0"/>
                        </a:spcAft>
                      </a:pPr>
                      <a:r>
                        <a:rPr lang="en-US" sz="16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r>
                        <a:rPr lang="en-US" sz="1600" b="1" dirty="0">
                          <a:effectLst/>
                          <a:latin typeface="Times New Roman"/>
                          <a:ea typeface="Times New Roman"/>
                        </a:rPr>
                        <a:t>NJCCS  Social Studies </a:t>
                      </a:r>
                      <a:endParaRPr lang="en-US" sz="1600" dirty="0">
                        <a:effectLst/>
                        <a:latin typeface="Times New Roman"/>
                        <a:ea typeface="Times New Roman"/>
                      </a:endParaRPr>
                    </a:p>
                  </a:txBody>
                  <a:tcPr marL="47625" marR="476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600" b="1" dirty="0">
                          <a:effectLst/>
                          <a:latin typeface="Times New Roman"/>
                          <a:ea typeface="Times New Roman"/>
                        </a:rPr>
                        <a:t>6.3 Active Citizenship in the 21st Century: </a:t>
                      </a:r>
                      <a:r>
                        <a:rPr lang="en-US" sz="1600" dirty="0">
                          <a:effectLst/>
                          <a:latin typeface="Times New Roman"/>
                          <a:ea typeface="Times New Roman"/>
                        </a:rPr>
                        <a:t>All students will acquire the skills needed to be active, informed citizens who value diversity and promote cultural understanding by working collaboratively to address the challenges that are inherent in living in an interconnected world. </a:t>
                      </a:r>
                    </a:p>
                  </a:txBody>
                  <a:tcPr marL="47625" marR="476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51502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086761" y="1264762"/>
          <a:ext cx="4970478" cy="51968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1100" b="1" u="sng" dirty="0">
                          <a:effectLst/>
                          <a:latin typeface="Times New Roman"/>
                          <a:ea typeface="Times New Roman"/>
                        </a:rPr>
                        <a:t>Enduring Understanding(s) </a:t>
                      </a:r>
                      <a:endParaRPr lang="en-US" sz="1100" dirty="0">
                        <a:effectLst/>
                        <a:latin typeface="Times New Roman"/>
                        <a:ea typeface="Times New Roman"/>
                      </a:endParaRPr>
                    </a:p>
                    <a:p>
                      <a:pPr marL="0" marR="0">
                        <a:spcBef>
                          <a:spcPts val="0"/>
                        </a:spcBef>
                        <a:spcAft>
                          <a:spcPts val="0"/>
                        </a:spcAft>
                      </a:pPr>
                      <a:r>
                        <a:rPr lang="en-US" sz="1100" b="1" u="sng" dirty="0">
                          <a:effectLst/>
                          <a:latin typeface="Times New Roman"/>
                          <a:ea typeface="Times New Roman"/>
                        </a:rPr>
                        <a:t>Students will understand that:</a:t>
                      </a:r>
                      <a:endParaRPr lang="en-US" sz="1100" dirty="0">
                        <a:effectLst/>
                        <a:latin typeface="Times New Roman"/>
                        <a:ea typeface="Times New Roman"/>
                      </a:endParaRPr>
                    </a:p>
                    <a:p>
                      <a:pPr marL="0" marR="0">
                        <a:spcBef>
                          <a:spcPts val="0"/>
                        </a:spcBef>
                        <a:spcAft>
                          <a:spcPts val="0"/>
                        </a:spcAft>
                      </a:pPr>
                      <a:r>
                        <a:rPr lang="en-US" sz="1100" b="1" u="none" strike="noStrike" dirty="0">
                          <a:solidFill>
                            <a:srgbClr val="17365D"/>
                          </a:solidFill>
                          <a:effectLst/>
                          <a:latin typeface="Times New Roman"/>
                          <a:ea typeface="Times New Roman"/>
                        </a:rPr>
                        <a:t> </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Psychological knowledge can be related to everyday life</a:t>
                      </a:r>
                    </a:p>
                    <a:p>
                      <a:pPr marL="0" marR="0">
                        <a:spcBef>
                          <a:spcPts val="0"/>
                        </a:spcBef>
                        <a:spcAft>
                          <a:spcPts val="0"/>
                        </a:spcAft>
                      </a:pPr>
                      <a:r>
                        <a:rPr lang="en-US" sz="1100" b="1" u="none" strike="noStrike" dirty="0">
                          <a:solidFill>
                            <a:srgbClr val="17365D"/>
                          </a:solidFill>
                          <a:effectLst/>
                          <a:latin typeface="Times New Roman"/>
                          <a:ea typeface="Times New Roman"/>
                        </a:rPr>
                        <a:t> </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Scientific evidence is used to explain all findings in the field of psychology.</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Intelligence is more than a score on a test.</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u="sng" dirty="0">
                          <a:solidFill>
                            <a:srgbClr val="0000FF"/>
                          </a:solidFill>
                          <a:effectLst/>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is intelligence defined and measured?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did the uses and abuses of</a:t>
                      </a:r>
                    </a:p>
                    <a:p>
                      <a:pPr marL="0" marR="0">
                        <a:spcBef>
                          <a:spcPts val="0"/>
                        </a:spcBef>
                        <a:spcAft>
                          <a:spcPts val="0"/>
                        </a:spcAft>
                      </a:pPr>
                      <a:r>
                        <a:rPr lang="en-US" sz="11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should intelligence testing be used?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How is our thinking/intelligence affected by the information provided by our culture and environment?</a:t>
                      </a:r>
                      <a:endParaRPr lang="en-US" sz="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 </a:t>
                      </a:r>
                      <a:endParaRPr lang="en-US" sz="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Can decision making skills be developed to overcome poor judgment and problem solving abilities?</a:t>
                      </a:r>
                      <a:endParaRPr lang="en-US" sz="800" b="1" dirty="0">
                        <a:solidFill>
                          <a:srgbClr val="000066"/>
                        </a:solidFill>
                        <a:effectLst/>
                        <a:latin typeface="Arial"/>
                        <a:ea typeface="Times New Roman"/>
                      </a:endParaRP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Is intelligence more than being smart in school?</a:t>
                      </a:r>
                      <a:endParaRPr lang="en-US" sz="800" b="1" dirty="0">
                        <a:solidFill>
                          <a:srgbClr val="000066"/>
                        </a:solidFill>
                        <a:effectLst/>
                        <a:latin typeface="Arial"/>
                        <a:ea typeface="Times New Roman"/>
                      </a:endParaRPr>
                    </a:p>
                    <a:p>
                      <a:pPr marL="0" marR="0">
                        <a:spcBef>
                          <a:spcPts val="0"/>
                        </a:spcBef>
                        <a:spcAft>
                          <a:spcPts val="0"/>
                        </a:spcAft>
                      </a:pPr>
                      <a:r>
                        <a:rPr lang="en-US" sz="11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2043953" y="226367"/>
            <a:ext cx="4953000" cy="954107"/>
          </a:xfrm>
          <a:prstGeom prst="rect">
            <a:avLst/>
          </a:prstGeom>
          <a:noFill/>
        </p:spPr>
        <p:txBody>
          <a:bodyPr wrap="square" rtlCol="0">
            <a:spAutoFit/>
          </a:bodyPr>
          <a:lstStyle/>
          <a:p>
            <a:r>
              <a:rPr lang="en-US" sz="2800" b="1" dirty="0" smtClean="0"/>
              <a:t>Stage One: Start with Standards Identify EU’s and EQ’s</a:t>
            </a:r>
            <a:endParaRPr lang="en-US" sz="2800" b="1" dirty="0"/>
          </a:p>
        </p:txBody>
      </p:sp>
    </p:spTree>
    <p:extLst>
      <p:ext uri="{BB962C8B-B14F-4D97-AF65-F5344CB8AC3E}">
        <p14:creationId xmlns:p14="http://schemas.microsoft.com/office/powerpoint/2010/main" val="20639479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12845"/>
            <a:ext cx="8305800" cy="6001643"/>
          </a:xfrm>
          <a:prstGeom prst="rect">
            <a:avLst/>
          </a:prstGeom>
        </p:spPr>
        <p:txBody>
          <a:bodyPr wrap="square">
            <a:spAutoFit/>
          </a:bodyPr>
          <a:lstStyle/>
          <a:p>
            <a:r>
              <a:rPr lang="en-US" sz="2400" b="1" u="sng" dirty="0" smtClean="0">
                <a:effectLst/>
                <a:latin typeface="Times New Roman"/>
                <a:ea typeface="Times New Roman"/>
              </a:rPr>
              <a:t>Enduring Understanding(s) </a:t>
            </a:r>
            <a:endParaRPr lang="en-US" sz="2400" dirty="0" smtClean="0">
              <a:effectLst/>
              <a:latin typeface="Times New Roman"/>
              <a:ea typeface="Times New Roman"/>
            </a:endParaRPr>
          </a:p>
          <a:p>
            <a:r>
              <a:rPr lang="en-US" sz="2400" b="1" u="sng" dirty="0" smtClean="0">
                <a:effectLst/>
                <a:latin typeface="Times New Roman"/>
                <a:ea typeface="Times New Roman"/>
              </a:rPr>
              <a:t>Students will understand that:</a:t>
            </a:r>
            <a:endParaRPr lang="en-US" sz="2400" dirty="0" smtClean="0">
              <a:effectLst/>
              <a:latin typeface="Times New Roman"/>
              <a:ea typeface="Times New Roman"/>
            </a:endParaRPr>
          </a:p>
          <a:p>
            <a:r>
              <a:rPr lang="en-US" sz="2400" b="1" u="none" strike="noStrike" dirty="0" smtClean="0">
                <a:solidFill>
                  <a:srgbClr val="17365D"/>
                </a:solidFill>
                <a:effectLst/>
                <a:latin typeface="Times New Roman"/>
                <a:ea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rPr>
              <a:t>Psychological knowledge, like all scientific knowledge, evolves rapidly as new discoveries are made.</a:t>
            </a:r>
          </a:p>
          <a:p>
            <a:r>
              <a:rPr lang="en-US" sz="2400" dirty="0" smtClean="0">
                <a:effectLst/>
                <a:latin typeface="Times New Roman"/>
                <a:ea typeface="Times New Roman"/>
              </a:rPr>
              <a:t> </a:t>
            </a:r>
          </a:p>
          <a:p>
            <a:r>
              <a:rPr lang="en-US" sz="2400" dirty="0" smtClean="0">
                <a:effectLst/>
                <a:latin typeface="Times New Roman"/>
                <a:ea typeface="Times New Roman"/>
              </a:rPr>
              <a:t>Psychological knowledge can be related to everyday life</a:t>
            </a:r>
          </a:p>
          <a:p>
            <a:r>
              <a:rPr lang="en-US" sz="2400" b="1" u="none" strike="noStrike" dirty="0" smtClean="0">
                <a:solidFill>
                  <a:srgbClr val="17365D"/>
                </a:solidFill>
                <a:effectLst/>
                <a:latin typeface="Times New Roman"/>
                <a:ea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rPr>
              <a:t>There are multiple perspectives by which psychologists study and explain human behavior.</a:t>
            </a:r>
          </a:p>
          <a:p>
            <a:r>
              <a:rPr lang="en-US" sz="2400" dirty="0" smtClean="0">
                <a:effectLst/>
                <a:latin typeface="Times New Roman"/>
                <a:ea typeface="Times New Roman"/>
              </a:rPr>
              <a:t> </a:t>
            </a:r>
          </a:p>
          <a:p>
            <a:r>
              <a:rPr lang="en-US" sz="2400" dirty="0" smtClean="0">
                <a:effectLst/>
                <a:latin typeface="Times New Roman"/>
                <a:ea typeface="Times New Roman"/>
              </a:rPr>
              <a:t>Heredity and environment interact in the development of an individual across the lifespan.</a:t>
            </a:r>
          </a:p>
          <a:p>
            <a:r>
              <a:rPr lang="en-US" sz="2400" dirty="0" smtClean="0">
                <a:effectLst/>
                <a:latin typeface="Times New Roman"/>
                <a:ea typeface="Times New Roman"/>
              </a:rPr>
              <a:t> </a:t>
            </a:r>
          </a:p>
          <a:p>
            <a:r>
              <a:rPr lang="en-US" sz="2400" dirty="0" smtClean="0">
                <a:effectLst/>
                <a:latin typeface="Times New Roman"/>
                <a:ea typeface="Times New Roman"/>
              </a:rPr>
              <a:t>Scientific evidence is used to explain all findings in the field of psychology.</a:t>
            </a:r>
            <a:endParaRPr lang="en-US" sz="2400" dirty="0">
              <a:effectLst/>
              <a:latin typeface="Times New Roman"/>
              <a:ea typeface="Times New Roman"/>
            </a:endParaRPr>
          </a:p>
        </p:txBody>
      </p:sp>
    </p:spTree>
    <p:extLst>
      <p:ext uri="{BB962C8B-B14F-4D97-AF65-F5344CB8AC3E}">
        <p14:creationId xmlns:p14="http://schemas.microsoft.com/office/powerpoint/2010/main" val="3604156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13008"/>
            <a:ext cx="8382000" cy="3785652"/>
          </a:xfrm>
          <a:prstGeom prst="rect">
            <a:avLst/>
          </a:prstGeom>
        </p:spPr>
        <p:txBody>
          <a:bodyPr wrap="square">
            <a:spAutoFit/>
          </a:bodyPr>
          <a:lstStyle/>
          <a:p>
            <a:pPr lvl="0"/>
            <a:r>
              <a:rPr lang="en-US" sz="2400" b="1" u="sng" dirty="0">
                <a:solidFill>
                  <a:prstClr val="black"/>
                </a:solidFill>
                <a:latin typeface="Times New Roman"/>
                <a:ea typeface="Times New Roman"/>
              </a:rPr>
              <a:t>Enduring Understanding(s) </a:t>
            </a:r>
            <a:endParaRPr lang="en-US" sz="2400" dirty="0">
              <a:solidFill>
                <a:prstClr val="black"/>
              </a:solidFill>
              <a:latin typeface="Times New Roman"/>
              <a:ea typeface="Times New Roman"/>
            </a:endParaRPr>
          </a:p>
          <a:p>
            <a:pPr lvl="0"/>
            <a:r>
              <a:rPr lang="en-US" sz="2400" b="1" u="sng" dirty="0">
                <a:solidFill>
                  <a:prstClr val="black"/>
                </a:solidFill>
                <a:latin typeface="Times New Roman"/>
                <a:ea typeface="Times New Roman"/>
              </a:rPr>
              <a:t>Students will understand that:</a:t>
            </a:r>
            <a:endParaRPr lang="en-US" sz="2400" dirty="0">
              <a:solidFill>
                <a:prstClr val="black"/>
              </a:solidFill>
              <a:latin typeface="Times New Roman"/>
              <a:ea typeface="Times New Roman"/>
            </a:endParaRPr>
          </a:p>
          <a:p>
            <a:endParaRPr lang="en-US" sz="2400" dirty="0" smtClean="0">
              <a:effectLst/>
              <a:latin typeface="Times New Roman"/>
              <a:ea typeface="Times New Roman"/>
            </a:endParaRPr>
          </a:p>
          <a:p>
            <a:endParaRPr lang="en-US" sz="2400" dirty="0">
              <a:latin typeface="Times New Roman"/>
              <a:ea typeface="Times New Roman"/>
            </a:endParaRPr>
          </a:p>
          <a:p>
            <a:r>
              <a:rPr lang="en-US" sz="2400" dirty="0" smtClean="0">
                <a:effectLst/>
                <a:latin typeface="Times New Roman"/>
                <a:ea typeface="Times New Roman"/>
              </a:rPr>
              <a:t>Intelligence is more than a score on a test.</a:t>
            </a:r>
          </a:p>
          <a:p>
            <a:r>
              <a:rPr lang="en-US" sz="2400" dirty="0" smtClean="0">
                <a:effectLst/>
                <a:latin typeface="Times New Roman"/>
                <a:ea typeface="Times New Roman"/>
              </a:rPr>
              <a:t> </a:t>
            </a:r>
          </a:p>
          <a:p>
            <a:r>
              <a:rPr lang="en-US" sz="2400" dirty="0" smtClean="0">
                <a:effectLst/>
                <a:latin typeface="Times New Roman"/>
                <a:ea typeface="Times New Roman"/>
              </a:rPr>
              <a:t>A multi-cultural and global perspective recognizes how diversity is important to understanding intelligence.</a:t>
            </a:r>
          </a:p>
          <a:p>
            <a:endParaRPr lang="en-US" sz="2400" dirty="0">
              <a:latin typeface="Times New Roman"/>
            </a:endParaRPr>
          </a:p>
          <a:p>
            <a:r>
              <a:rPr lang="en-US" sz="2400" dirty="0" smtClean="0">
                <a:latin typeface="Times New Roman"/>
              </a:rPr>
              <a:t>Any other suggestions???</a:t>
            </a:r>
            <a:endParaRPr lang="en-US" sz="2400" dirty="0"/>
          </a:p>
        </p:txBody>
      </p:sp>
    </p:spTree>
    <p:extLst>
      <p:ext uri="{BB962C8B-B14F-4D97-AF65-F5344CB8AC3E}">
        <p14:creationId xmlns:p14="http://schemas.microsoft.com/office/powerpoint/2010/main" val="1481944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818" y="117693"/>
            <a:ext cx="8686800" cy="6740307"/>
          </a:xfrm>
          <a:prstGeom prst="rect">
            <a:avLst/>
          </a:prstGeom>
        </p:spPr>
        <p:txBody>
          <a:bodyPr wrap="square">
            <a:spAutoFit/>
          </a:bodyPr>
          <a:lstStyle/>
          <a:p>
            <a:r>
              <a:rPr lang="en-US" sz="2400" b="1" u="sng" dirty="0" smtClean="0">
                <a:solidFill>
                  <a:srgbClr val="0000FF"/>
                </a:solidFill>
                <a:effectLst/>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smtClean="0">
              <a:effectLst/>
              <a:latin typeface="Times New Roman"/>
              <a:ea typeface="Times New Roman"/>
            </a:endParaRPr>
          </a:p>
          <a:p>
            <a:r>
              <a:rPr lang="en-US" sz="2400" dirty="0" smtClean="0">
                <a:effectLst/>
                <a:latin typeface="Times New Roman"/>
                <a:ea typeface="Times New Roman"/>
              </a:rPr>
              <a:t> </a:t>
            </a:r>
          </a:p>
          <a:p>
            <a:r>
              <a:rPr lang="en-US" sz="2400" dirty="0" smtClean="0">
                <a:effectLst/>
                <a:latin typeface="Times New Roman"/>
                <a:ea typeface="Times New Roman"/>
              </a:rPr>
              <a:t>How is intelligence defined and measured?</a:t>
            </a:r>
          </a:p>
          <a:p>
            <a:r>
              <a:rPr lang="en-US" sz="2400" dirty="0" smtClean="0">
                <a:effectLst/>
                <a:latin typeface="Times New Roman"/>
                <a:ea typeface="Times New Roman"/>
              </a:rPr>
              <a:t> </a:t>
            </a:r>
          </a:p>
          <a:p>
            <a:r>
              <a:rPr lang="en-US" sz="2400" dirty="0" smtClean="0">
                <a:effectLst/>
                <a:latin typeface="Times New Roman"/>
                <a:ea typeface="Times New Roman"/>
              </a:rPr>
              <a:t>How did the uses and abuses of</a:t>
            </a:r>
          </a:p>
          <a:p>
            <a:r>
              <a:rPr lang="en-US" sz="2400" dirty="0" smtClean="0">
                <a:effectLst/>
                <a:latin typeface="Times New Roman"/>
                <a:ea typeface="Times New Roman"/>
              </a:rPr>
              <a:t>Intelligence testing impact the lives of people of color/other groups in our society?</a:t>
            </a:r>
          </a:p>
          <a:p>
            <a:r>
              <a:rPr lang="en-US" sz="2400" dirty="0" smtClean="0">
                <a:effectLst/>
                <a:latin typeface="Times New Roman"/>
                <a:ea typeface="Times New Roman"/>
              </a:rPr>
              <a:t> </a:t>
            </a:r>
          </a:p>
          <a:p>
            <a:r>
              <a:rPr lang="en-US" sz="2400" dirty="0" smtClean="0">
                <a:effectLst/>
                <a:latin typeface="Times New Roman"/>
                <a:ea typeface="Times New Roman"/>
              </a:rPr>
              <a:t>How should intelligence testing be used?</a:t>
            </a:r>
          </a:p>
          <a:p>
            <a:r>
              <a:rPr lang="en-US" sz="2400" dirty="0" smtClean="0">
                <a:effectLst/>
                <a:latin typeface="Times New Roman"/>
                <a:ea typeface="Times New Roman"/>
              </a:rPr>
              <a:t> </a:t>
            </a:r>
          </a:p>
          <a:p>
            <a:r>
              <a:rPr lang="en-US" sz="2400" dirty="0" smtClean="0">
                <a:effectLst/>
                <a:latin typeface="Times New Roman"/>
                <a:ea typeface="Times New Roman"/>
              </a:rPr>
              <a:t>How can the results of various measures of intelligence be applied in the real world?</a:t>
            </a:r>
          </a:p>
          <a:p>
            <a:r>
              <a:rPr lang="en-US" sz="2400" dirty="0" smtClean="0">
                <a:effectLst/>
                <a:latin typeface="Times New Roman"/>
                <a:ea typeface="Times New Roman"/>
              </a:rPr>
              <a:t> </a:t>
            </a:r>
          </a:p>
          <a:p>
            <a:r>
              <a:rPr lang="en-US" sz="2400" dirty="0" smtClean="0">
                <a:effectLst/>
                <a:latin typeface="Times New Roman"/>
                <a:ea typeface="Times New Roman"/>
              </a:rPr>
              <a:t>How can we define and measure intelligence in such a way that the results are valid and culturally fair?</a:t>
            </a:r>
          </a:p>
          <a:p>
            <a:r>
              <a:rPr lang="en-US" sz="2400" dirty="0" smtClean="0">
                <a:effectLst/>
                <a:latin typeface="Times New Roman"/>
                <a:ea typeface="Times New Roman"/>
              </a:rPr>
              <a:t> </a:t>
            </a:r>
          </a:p>
          <a:p>
            <a:pPr>
              <a:tabLst>
                <a:tab pos="457200" algn="l"/>
                <a:tab pos="914400" algn="l"/>
              </a:tabLst>
            </a:pPr>
            <a:r>
              <a:rPr lang="en-US" sz="2400" b="0" dirty="0" smtClean="0">
                <a:effectLst/>
                <a:latin typeface="Times New Roman"/>
                <a:ea typeface="Times New Roman"/>
              </a:rPr>
              <a:t>How is our thinking/intelligence affected by the information provided by our culture and environment?</a:t>
            </a:r>
            <a:endParaRPr lang="en-US" sz="2400" b="1" dirty="0">
              <a:effectLst/>
              <a:latin typeface="Arial"/>
              <a:ea typeface="Times New Roman"/>
            </a:endParaRPr>
          </a:p>
        </p:txBody>
      </p:sp>
    </p:spTree>
    <p:extLst>
      <p:ext uri="{BB962C8B-B14F-4D97-AF65-F5344CB8AC3E}">
        <p14:creationId xmlns:p14="http://schemas.microsoft.com/office/powerpoint/2010/main" val="940762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33400"/>
            <a:ext cx="8686800" cy="4524315"/>
          </a:xfrm>
          <a:prstGeom prst="rect">
            <a:avLst/>
          </a:prstGeom>
        </p:spPr>
        <p:txBody>
          <a:bodyPr wrap="square">
            <a:spAutoFit/>
          </a:bodyPr>
          <a:lstStyle/>
          <a:p>
            <a:pPr>
              <a:tabLst>
                <a:tab pos="457200" algn="l"/>
                <a:tab pos="914400" algn="l"/>
              </a:tabLst>
            </a:pPr>
            <a:endParaRPr lang="en-US" sz="2400" b="0" dirty="0" smtClean="0">
              <a:solidFill>
                <a:srgbClr val="000066"/>
              </a:solidFill>
              <a:effectLst/>
              <a:latin typeface="Times New Roman"/>
              <a:ea typeface="Times New Roman"/>
            </a:endParaRPr>
          </a:p>
          <a:p>
            <a:pPr lvl="0"/>
            <a:r>
              <a:rPr lang="en-US" sz="2400" b="1" u="sng" dirty="0">
                <a:solidFill>
                  <a:srgbClr val="0000FF"/>
                </a:solidFill>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solidFill>
                <a:prstClr val="black"/>
              </a:solidFill>
              <a:latin typeface="Times New Roman"/>
              <a:ea typeface="Times New Roman"/>
            </a:endParaRPr>
          </a:p>
          <a:p>
            <a:pPr>
              <a:tabLst>
                <a:tab pos="457200" algn="l"/>
                <a:tab pos="914400" algn="l"/>
              </a:tabLst>
            </a:pPr>
            <a:endParaRPr lang="en-US" sz="2400" dirty="0">
              <a:latin typeface="Times New Roman"/>
              <a:ea typeface="Times New Roman"/>
            </a:endParaRPr>
          </a:p>
          <a:p>
            <a:pPr>
              <a:tabLst>
                <a:tab pos="457200" algn="l"/>
                <a:tab pos="914400" algn="l"/>
              </a:tabLst>
            </a:pPr>
            <a:endParaRPr lang="en-US" sz="2400" b="0" dirty="0" smtClean="0">
              <a:effectLst/>
              <a:latin typeface="Times New Roman"/>
              <a:ea typeface="Times New Roman"/>
            </a:endParaRPr>
          </a:p>
          <a:p>
            <a:pPr>
              <a:tabLst>
                <a:tab pos="457200" algn="l"/>
                <a:tab pos="914400" algn="l"/>
              </a:tabLst>
            </a:pPr>
            <a:r>
              <a:rPr lang="en-US" sz="2400" b="0" dirty="0" smtClean="0">
                <a:effectLst/>
                <a:latin typeface="Times New Roman"/>
                <a:ea typeface="Times New Roman"/>
              </a:rPr>
              <a:t>Can decision making skills be developed to overcome poor judgment and problem solving abilities?</a:t>
            </a:r>
            <a:endParaRPr lang="en-US" sz="2400" b="1" dirty="0" smtClean="0">
              <a:effectLst/>
              <a:latin typeface="Arial"/>
              <a:ea typeface="Times New Roman"/>
            </a:endParaRPr>
          </a:p>
          <a:p>
            <a:r>
              <a:rPr lang="en-US" sz="2400" dirty="0" smtClean="0">
                <a:effectLst/>
                <a:latin typeface="Times New Roman"/>
                <a:ea typeface="Times New Roman"/>
              </a:rPr>
              <a:t> </a:t>
            </a:r>
          </a:p>
          <a:p>
            <a:pPr>
              <a:tabLst>
                <a:tab pos="457200" algn="l"/>
                <a:tab pos="914400" algn="l"/>
              </a:tabLst>
            </a:pPr>
            <a:r>
              <a:rPr lang="en-US" sz="2400" b="0" dirty="0" smtClean="0">
                <a:effectLst/>
                <a:latin typeface="Times New Roman"/>
                <a:ea typeface="Times New Roman"/>
              </a:rPr>
              <a:t>Is intelligence more than being smart in school?</a:t>
            </a:r>
          </a:p>
          <a:p>
            <a:pPr>
              <a:tabLst>
                <a:tab pos="457200" algn="l"/>
                <a:tab pos="914400" algn="l"/>
              </a:tabLst>
            </a:pPr>
            <a:endParaRPr lang="en-US" sz="2400" dirty="0">
              <a:latin typeface="Times New Roman"/>
              <a:ea typeface="Times New Roman"/>
            </a:endParaRPr>
          </a:p>
          <a:p>
            <a:pPr>
              <a:tabLst>
                <a:tab pos="457200" algn="l"/>
                <a:tab pos="914400" algn="l"/>
              </a:tabLst>
            </a:pPr>
            <a:r>
              <a:rPr lang="en-US" sz="2400" b="0" dirty="0" smtClean="0">
                <a:effectLst/>
                <a:latin typeface="Times New Roman"/>
                <a:ea typeface="Times New Roman"/>
              </a:rPr>
              <a:t>Any other suggestions???</a:t>
            </a:r>
          </a:p>
          <a:p>
            <a:pPr>
              <a:tabLst>
                <a:tab pos="457200" algn="l"/>
                <a:tab pos="914400" algn="l"/>
              </a:tabLst>
            </a:pPr>
            <a:endParaRPr lang="en-US" sz="2400" dirty="0">
              <a:latin typeface="Times New Roman"/>
              <a:ea typeface="Times New Roman"/>
            </a:endParaRPr>
          </a:p>
          <a:p>
            <a:pPr>
              <a:tabLst>
                <a:tab pos="457200" algn="l"/>
                <a:tab pos="914400" algn="l"/>
              </a:tabLst>
            </a:pPr>
            <a:endParaRPr lang="en-US" sz="2400" b="1" dirty="0">
              <a:effectLst/>
              <a:latin typeface="Arial"/>
              <a:ea typeface="Times New Roman"/>
            </a:endParaRPr>
          </a:p>
        </p:txBody>
      </p:sp>
    </p:spTree>
    <p:extLst>
      <p:ext uri="{BB962C8B-B14F-4D97-AF65-F5344CB8AC3E}">
        <p14:creationId xmlns:p14="http://schemas.microsoft.com/office/powerpoint/2010/main" val="30859026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935729"/>
              </p:ext>
            </p:extLst>
          </p:nvPr>
        </p:nvGraphicFramePr>
        <p:xfrm>
          <a:off x="1905000" y="12344400"/>
          <a:ext cx="5122878" cy="11521440"/>
        </p:xfrm>
        <a:graphic>
          <a:graphicData uri="http://schemas.openxmlformats.org/drawingml/2006/table">
            <a:tbl>
              <a:tblPr firstRow="1" firstCol="1" lastRow="1" lastCol="1" bandRow="1" bandCol="1"/>
              <a:tblGrid>
                <a:gridCol w="2637639"/>
                <a:gridCol w="2485239"/>
              </a:tblGrid>
              <a:tr h="4053840">
                <a:tc>
                  <a:txBody>
                    <a:bodyPr/>
                    <a:lstStyle/>
                    <a:p>
                      <a:pPr marL="0" marR="0">
                        <a:spcBef>
                          <a:spcPts val="0"/>
                        </a:spcBef>
                        <a:spcAft>
                          <a:spcPts val="0"/>
                        </a:spcAft>
                      </a:pPr>
                      <a:r>
                        <a:rPr lang="en-US" sz="1800" b="1" u="sng" dirty="0">
                          <a:effectLst/>
                          <a:latin typeface="Times New Roman"/>
                          <a:ea typeface="Times New Roman"/>
                        </a:rPr>
                        <a:t>Enduring Understanding(s) </a:t>
                      </a:r>
                      <a:endParaRPr lang="en-US" sz="1800" dirty="0">
                        <a:effectLst/>
                        <a:latin typeface="Times New Roman"/>
                        <a:ea typeface="Times New Roman"/>
                      </a:endParaRPr>
                    </a:p>
                    <a:p>
                      <a:pPr marL="0" marR="0">
                        <a:spcBef>
                          <a:spcPts val="0"/>
                        </a:spcBef>
                        <a:spcAft>
                          <a:spcPts val="0"/>
                        </a:spcAft>
                      </a:pPr>
                      <a:r>
                        <a:rPr lang="en-US" sz="1800" b="1" u="sng" dirty="0">
                          <a:effectLst/>
                          <a:latin typeface="Times New Roman"/>
                          <a:ea typeface="Times New Roman"/>
                        </a:rPr>
                        <a:t>Students will understand that:</a:t>
                      </a:r>
                      <a:endParaRPr lang="en-US" sz="1800" dirty="0">
                        <a:effectLst/>
                        <a:latin typeface="Times New Roman"/>
                        <a:ea typeface="Times New Roman"/>
                      </a:endParaRP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Psychological knowledge can be related to everyday life</a:t>
                      </a: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Scientific evidence is used to explain all findings in the field of psychology.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Intelligence is more than a score on a test.</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is intelligence defined and measured?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did the uses and abuses of</a:t>
                      </a:r>
                    </a:p>
                    <a:p>
                      <a:pPr marL="0" marR="0">
                        <a:spcBef>
                          <a:spcPts val="0"/>
                        </a:spcBef>
                        <a:spcAft>
                          <a:spcPts val="0"/>
                        </a:spcAft>
                      </a:pPr>
                      <a:r>
                        <a:rPr lang="en-US" sz="18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should intelligence testing be used?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How is our thinking/intelligence affected by the information provided by our culture and environment?</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 </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Can decision making skills be developed to overcome poor judgment and problem solving abilities?</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Is intelligence more than being smart in school?</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32532091"/>
              </p:ext>
            </p:extLst>
          </p:nvPr>
        </p:nvGraphicFramePr>
        <p:xfrm>
          <a:off x="2057400" y="17678400"/>
          <a:ext cx="4970478" cy="197510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2400" b="1" u="sng" dirty="0">
                          <a:effectLst/>
                          <a:latin typeface="Times New Roman"/>
                          <a:ea typeface="Times New Roman"/>
                        </a:rPr>
                        <a:t>Enduring Understanding(s) </a:t>
                      </a:r>
                      <a:endParaRPr lang="en-US" sz="2400" dirty="0">
                        <a:effectLst/>
                        <a:latin typeface="Times New Roman"/>
                        <a:ea typeface="Times New Roman"/>
                      </a:endParaRPr>
                    </a:p>
                    <a:p>
                      <a:pPr marL="0" marR="0">
                        <a:spcBef>
                          <a:spcPts val="0"/>
                        </a:spcBef>
                        <a:spcAft>
                          <a:spcPts val="0"/>
                        </a:spcAft>
                      </a:pPr>
                      <a:r>
                        <a:rPr lang="en-US" sz="2400" b="1" u="sng" dirty="0">
                          <a:effectLst/>
                          <a:latin typeface="Times New Roman"/>
                          <a:ea typeface="Times New Roman"/>
                        </a:rPr>
                        <a:t>Students will understand that:</a:t>
                      </a:r>
                      <a:endParaRPr lang="en-US" sz="2400" dirty="0">
                        <a:effectLst/>
                        <a:latin typeface="Times New Roman"/>
                        <a:ea typeface="Times New Roman"/>
                      </a:endParaRP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Psychological knowledge can be related to everyday life</a:t>
                      </a: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Scientific evidence is used to explain all findings in the field of psychology.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Intelligence is more than a score on a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is intelligence defined and measured?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did the uses and abuses of</a:t>
                      </a:r>
                    </a:p>
                    <a:p>
                      <a:pPr marL="0" marR="0">
                        <a:spcBef>
                          <a:spcPts val="0"/>
                        </a:spcBef>
                        <a:spcAft>
                          <a:spcPts val="0"/>
                        </a:spcAft>
                      </a:pPr>
                      <a:r>
                        <a:rPr lang="en-US" sz="24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should intelligence testing be used?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How is our thinking/intelligence affected by the information provided by our culture and environment?</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 </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Can decision making skills be developed to overcome poor judgment and problem solving abilities?</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Is intelligence more than being smart in school?</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914400" y="533400"/>
            <a:ext cx="7391400" cy="5262979"/>
          </a:xfrm>
          <a:prstGeom prst="rect">
            <a:avLst/>
          </a:prstGeom>
        </p:spPr>
        <p:txBody>
          <a:bodyPr wrap="square">
            <a:spAutoFit/>
          </a:bodyPr>
          <a:lstStyle/>
          <a:p>
            <a:r>
              <a:rPr lang="en-US" sz="2400" b="1" u="sng" dirty="0" smtClean="0">
                <a:solidFill>
                  <a:srgbClr val="0000FF"/>
                </a:solidFill>
                <a:effectLst/>
                <a:latin typeface="Times New Roman"/>
                <a:ea typeface="Times New Roman"/>
                <a:hlinkClick r:id="rId3" tooltip="Tell what students will know and what students will be able to do. Use link for examples."/>
              </a:rPr>
              <a:t>Student Objectives/Learning Outcomes</a:t>
            </a:r>
            <a:r>
              <a:rPr lang="en-US" sz="2400" dirty="0" smtClean="0">
                <a:effectLst/>
                <a:latin typeface="Times New Roman"/>
                <a:ea typeface="Times New Roman"/>
              </a:rPr>
              <a:t>:</a:t>
            </a:r>
          </a:p>
          <a:p>
            <a:r>
              <a:rPr lang="en-US" sz="2400" dirty="0" smtClean="0">
                <a:effectLst/>
                <a:latin typeface="Times New Roman"/>
                <a:ea typeface="Times New Roman"/>
              </a:rPr>
              <a:t> Students will: </a:t>
            </a:r>
          </a:p>
          <a:p>
            <a:r>
              <a:rPr lang="en-US" sz="2400" dirty="0" smtClean="0">
                <a:effectLst/>
                <a:latin typeface="Times New Roman"/>
                <a:ea typeface="Times New Roman"/>
              </a:rPr>
              <a:t>Discuss the conceptualizations of intelligence.</a:t>
            </a:r>
          </a:p>
          <a:p>
            <a:r>
              <a:rPr lang="en-US" sz="2400" dirty="0" smtClean="0">
                <a:effectLst/>
                <a:latin typeface="Times New Roman"/>
                <a:ea typeface="Times New Roman"/>
              </a:rPr>
              <a:t>Trace the history of intelligence testing and discuss its use and misuse.</a:t>
            </a:r>
          </a:p>
          <a:p>
            <a:r>
              <a:rPr lang="en-US" sz="2400" dirty="0" smtClean="0">
                <a:effectLst/>
                <a:latin typeface="Times New Roman"/>
                <a:ea typeface="Times New Roman"/>
              </a:rPr>
              <a:t>Identify current methods of assessing human abilities and explain measures of reliability and validity.</a:t>
            </a:r>
          </a:p>
          <a:p>
            <a:r>
              <a:rPr lang="en-US" sz="2400" dirty="0" smtClean="0">
                <a:effectLst/>
                <a:latin typeface="Times New Roman"/>
                <a:ea typeface="Times New Roman"/>
              </a:rPr>
              <a:t>Determine the biological, cultural and environmental factors that influence intelligence.</a:t>
            </a:r>
          </a:p>
          <a:p>
            <a:r>
              <a:rPr lang="en-US" sz="2400" dirty="0" smtClean="0">
                <a:effectLst/>
                <a:latin typeface="Times New Roman"/>
                <a:ea typeface="Times New Roman"/>
              </a:rPr>
              <a:t>Review the research that has been conducted on what is known about intelligence and present a summary of this research. </a:t>
            </a:r>
          </a:p>
          <a:p>
            <a:r>
              <a:rPr lang="en-US" sz="2400" dirty="0" smtClean="0">
                <a:effectLst/>
                <a:latin typeface="Times New Roman"/>
                <a:ea typeface="Times New Roman"/>
              </a:rPr>
              <a:t>Discuss what areas of intelligence are still in question and present their findings.</a:t>
            </a:r>
            <a:endParaRPr lang="en-US" sz="2400" dirty="0">
              <a:effectLst/>
              <a:latin typeface="Times New Roman"/>
              <a:ea typeface="Times New Roman"/>
            </a:endParaRPr>
          </a:p>
        </p:txBody>
      </p:sp>
    </p:spTree>
    <p:extLst>
      <p:ext uri="{BB962C8B-B14F-4D97-AF65-F5344CB8AC3E}">
        <p14:creationId xmlns:p14="http://schemas.microsoft.com/office/powerpoint/2010/main" val="280071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935729"/>
              </p:ext>
            </p:extLst>
          </p:nvPr>
        </p:nvGraphicFramePr>
        <p:xfrm>
          <a:off x="1905000" y="12344400"/>
          <a:ext cx="5122878" cy="11521440"/>
        </p:xfrm>
        <a:graphic>
          <a:graphicData uri="http://schemas.openxmlformats.org/drawingml/2006/table">
            <a:tbl>
              <a:tblPr firstRow="1" firstCol="1" lastRow="1" lastCol="1" bandRow="1" bandCol="1"/>
              <a:tblGrid>
                <a:gridCol w="2637639"/>
                <a:gridCol w="2485239"/>
              </a:tblGrid>
              <a:tr h="4053840">
                <a:tc>
                  <a:txBody>
                    <a:bodyPr/>
                    <a:lstStyle/>
                    <a:p>
                      <a:pPr marL="0" marR="0">
                        <a:spcBef>
                          <a:spcPts val="0"/>
                        </a:spcBef>
                        <a:spcAft>
                          <a:spcPts val="0"/>
                        </a:spcAft>
                      </a:pPr>
                      <a:r>
                        <a:rPr lang="en-US" sz="1800" b="1" u="sng" dirty="0">
                          <a:effectLst/>
                          <a:latin typeface="Times New Roman"/>
                          <a:ea typeface="Times New Roman"/>
                        </a:rPr>
                        <a:t>Enduring Understanding(s) </a:t>
                      </a:r>
                      <a:endParaRPr lang="en-US" sz="1800" dirty="0">
                        <a:effectLst/>
                        <a:latin typeface="Times New Roman"/>
                        <a:ea typeface="Times New Roman"/>
                      </a:endParaRPr>
                    </a:p>
                    <a:p>
                      <a:pPr marL="0" marR="0">
                        <a:spcBef>
                          <a:spcPts val="0"/>
                        </a:spcBef>
                        <a:spcAft>
                          <a:spcPts val="0"/>
                        </a:spcAft>
                      </a:pPr>
                      <a:r>
                        <a:rPr lang="en-US" sz="1800" b="1" u="sng" dirty="0">
                          <a:effectLst/>
                          <a:latin typeface="Times New Roman"/>
                          <a:ea typeface="Times New Roman"/>
                        </a:rPr>
                        <a:t>Students will understand that:</a:t>
                      </a:r>
                      <a:endParaRPr lang="en-US" sz="1800" dirty="0">
                        <a:effectLst/>
                        <a:latin typeface="Times New Roman"/>
                        <a:ea typeface="Times New Roman"/>
                      </a:endParaRP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Psychological knowledge can be related to everyday life</a:t>
                      </a: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Scientific evidence is used to explain all findings in the field of psychology.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Intelligence is more than a score on a test.</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is intelligence defined and measured?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did the uses and abuses of</a:t>
                      </a:r>
                    </a:p>
                    <a:p>
                      <a:pPr marL="0" marR="0">
                        <a:spcBef>
                          <a:spcPts val="0"/>
                        </a:spcBef>
                        <a:spcAft>
                          <a:spcPts val="0"/>
                        </a:spcAft>
                      </a:pPr>
                      <a:r>
                        <a:rPr lang="en-US" sz="18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should intelligence testing be used?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How is our thinking/intelligence affected by the information provided by our culture and environment?</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 </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Can decision making skills be developed to overcome poor judgment and problem solving abilities?</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Is intelligence more than being smart in school?</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32532091"/>
              </p:ext>
            </p:extLst>
          </p:nvPr>
        </p:nvGraphicFramePr>
        <p:xfrm>
          <a:off x="2057400" y="17678400"/>
          <a:ext cx="4970478" cy="197510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2400" b="1" u="sng" dirty="0">
                          <a:effectLst/>
                          <a:latin typeface="Times New Roman"/>
                          <a:ea typeface="Times New Roman"/>
                        </a:rPr>
                        <a:t>Enduring Understanding(s) </a:t>
                      </a:r>
                      <a:endParaRPr lang="en-US" sz="2400" dirty="0">
                        <a:effectLst/>
                        <a:latin typeface="Times New Roman"/>
                        <a:ea typeface="Times New Roman"/>
                      </a:endParaRPr>
                    </a:p>
                    <a:p>
                      <a:pPr marL="0" marR="0">
                        <a:spcBef>
                          <a:spcPts val="0"/>
                        </a:spcBef>
                        <a:spcAft>
                          <a:spcPts val="0"/>
                        </a:spcAft>
                      </a:pPr>
                      <a:r>
                        <a:rPr lang="en-US" sz="2400" b="1" u="sng" dirty="0">
                          <a:effectLst/>
                          <a:latin typeface="Times New Roman"/>
                          <a:ea typeface="Times New Roman"/>
                        </a:rPr>
                        <a:t>Students will understand that:</a:t>
                      </a:r>
                      <a:endParaRPr lang="en-US" sz="2400" dirty="0">
                        <a:effectLst/>
                        <a:latin typeface="Times New Roman"/>
                        <a:ea typeface="Times New Roman"/>
                      </a:endParaRP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Psychological knowledge can be related to everyday life</a:t>
                      </a: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Scientific evidence is used to explain all findings in the field of psychology.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Intelligence is more than a score on a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is intelligence defined and measured?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did the uses and abuses of</a:t>
                      </a:r>
                    </a:p>
                    <a:p>
                      <a:pPr marL="0" marR="0">
                        <a:spcBef>
                          <a:spcPts val="0"/>
                        </a:spcBef>
                        <a:spcAft>
                          <a:spcPts val="0"/>
                        </a:spcAft>
                      </a:pPr>
                      <a:r>
                        <a:rPr lang="en-US" sz="24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should intelligence testing be used?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How is our thinking/intelligence affected by the information provided by our culture and environment?</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 </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Can decision making skills be developed to overcome poor judgment and problem solving abilities?</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Is intelligence more than being smart in school?</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56052847"/>
              </p:ext>
            </p:extLst>
          </p:nvPr>
        </p:nvGraphicFramePr>
        <p:xfrm>
          <a:off x="1828800" y="457200"/>
          <a:ext cx="5623560" cy="9753600"/>
        </p:xfrm>
        <a:graphic>
          <a:graphicData uri="http://schemas.openxmlformats.org/drawingml/2006/table">
            <a:tbl>
              <a:tblPr firstRow="1" firstCol="1" lastRow="1" lastCol="1" bandRow="1" bandCol="1"/>
              <a:tblGrid>
                <a:gridCol w="2811780"/>
                <a:gridCol w="2811780"/>
              </a:tblGrid>
              <a:tr h="0">
                <a:tc gridSpan="2">
                  <a:txBody>
                    <a:bodyPr/>
                    <a:lstStyle/>
                    <a:p>
                      <a:pPr marL="0" marR="0" algn="ctr">
                        <a:spcBef>
                          <a:spcPts val="0"/>
                        </a:spcBef>
                        <a:spcAft>
                          <a:spcPts val="0"/>
                        </a:spcAft>
                      </a:pPr>
                      <a:r>
                        <a:rPr lang="en-US" sz="1600" b="1" dirty="0">
                          <a:effectLst/>
                          <a:latin typeface="Times New Roman"/>
                          <a:ea typeface="Times New Roman"/>
                        </a:rPr>
                        <a:t>STAGE 2 – ASSESSMENT EVIDENCE</a:t>
                      </a: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r>
              <a:tr h="0">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Through what authentic performance tasks will students demonstrate the desired understandings? By what criteria will these tasks be judged? Use link for examples."/>
                        </a:rPr>
                        <a:t>Performance Task(s</a:t>
                      </a:r>
                      <a:r>
                        <a:rPr lang="en-US" sz="2400" b="1" dirty="0">
                          <a:effectLst/>
                          <a:latin typeface="Times New Roman"/>
                          <a:ea typeface="Times New Roman"/>
                        </a:rPr>
                        <a:t>): </a:t>
                      </a: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Analyze the results of an intelligence test</a:t>
                      </a:r>
                    </a:p>
                    <a:p>
                      <a:pPr marL="0" marR="0">
                        <a:spcBef>
                          <a:spcPts val="0"/>
                        </a:spcBef>
                        <a:spcAft>
                          <a:spcPts val="0"/>
                        </a:spcAft>
                      </a:pPr>
                      <a:r>
                        <a:rPr lang="en-US" sz="2400" dirty="0">
                          <a:effectLst/>
                          <a:latin typeface="Times New Roman"/>
                          <a:ea typeface="Times New Roman"/>
                        </a:rPr>
                        <a:t>Assess the validity of an intelligence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Develop a test to measure a specific trait and disseminate/ score/ analyze results and present to class (groups of three</a:t>
                      </a:r>
                      <a:r>
                        <a:rPr lang="en-US" sz="2400" dirty="0" smtClean="0">
                          <a:effectLst/>
                          <a:latin typeface="Times New Roman"/>
                          <a:ea typeface="Times New Roman"/>
                        </a:rPr>
                        <a:t>)</a:t>
                      </a:r>
                    </a:p>
                    <a:p>
                      <a:pPr marL="0" marR="0">
                        <a:spcBef>
                          <a:spcPts val="0"/>
                        </a:spcBef>
                        <a:spcAft>
                          <a:spcPts val="0"/>
                        </a:spcAft>
                      </a:pPr>
                      <a:r>
                        <a:rPr lang="en-US" sz="2400" dirty="0" smtClean="0">
                          <a:effectLst/>
                          <a:latin typeface="Times New Roman"/>
                          <a:ea typeface="Times New Roman"/>
                        </a:rPr>
                        <a:t> </a:t>
                      </a:r>
                    </a:p>
                    <a:p>
                      <a:pPr marL="0" marR="0">
                        <a:spcBef>
                          <a:spcPts val="0"/>
                        </a:spcBef>
                        <a:spcAft>
                          <a:spcPts val="0"/>
                        </a:spcAft>
                      </a:pPr>
                      <a:r>
                        <a:rPr lang="en-US" sz="2400" b="1" dirty="0" smtClean="0">
                          <a:effectLst/>
                          <a:latin typeface="Times New Roman"/>
                          <a:ea typeface="Times New Roman"/>
                        </a:rPr>
                        <a:t>or</a:t>
                      </a:r>
                      <a:endParaRPr lang="en-US" sz="2400" dirty="0" smtClean="0">
                        <a:effectLst/>
                        <a:latin typeface="Times New Roman"/>
                        <a:ea typeface="Times New Roman"/>
                      </a:endParaRPr>
                    </a:p>
                    <a:p>
                      <a:pPr marL="0" marR="0">
                        <a:spcBef>
                          <a:spcPts val="0"/>
                        </a:spcBef>
                        <a:spcAft>
                          <a:spcPts val="0"/>
                        </a:spcAft>
                      </a:pPr>
                      <a:r>
                        <a:rPr lang="en-US" sz="2400" dirty="0" smtClean="0">
                          <a:effectLst/>
                          <a:latin typeface="Times New Roman"/>
                          <a:ea typeface="Times New Roman"/>
                        </a:rPr>
                        <a:t> </a:t>
                      </a:r>
                    </a:p>
                    <a:p>
                      <a:pPr marL="0" marR="0">
                        <a:spcBef>
                          <a:spcPts val="0"/>
                        </a:spcBef>
                        <a:spcAft>
                          <a:spcPts val="0"/>
                        </a:spcAft>
                      </a:pPr>
                      <a:r>
                        <a:rPr lang="en-US" sz="2400" dirty="0" smtClean="0">
                          <a:effectLst/>
                          <a:latin typeface="Times New Roman"/>
                          <a:ea typeface="Times New Roman"/>
                        </a:rPr>
                        <a:t>Research </a:t>
                      </a:r>
                      <a:r>
                        <a:rPr lang="en-US" sz="2400" dirty="0">
                          <a:effectLst/>
                          <a:latin typeface="Times New Roman"/>
                          <a:ea typeface="Times New Roman"/>
                        </a:rPr>
                        <a:t>and present what is known/unknown/still needs to be discovered about intelligence (groups of three). </a:t>
                      </a:r>
                      <a:r>
                        <a:rPr lang="en-US" sz="2400" dirty="0" err="1">
                          <a:effectLst/>
                          <a:latin typeface="Times New Roman"/>
                          <a:ea typeface="Times New Roman"/>
                        </a:rPr>
                        <a:t>PPt</a:t>
                      </a:r>
                      <a:r>
                        <a:rPr lang="en-US" sz="2400" dirty="0">
                          <a:effectLst/>
                          <a:latin typeface="Times New Roman"/>
                          <a:ea typeface="Times New Roman"/>
                        </a:rPr>
                        <a:t>/Visuals to accompany presentation</a:t>
                      </a:r>
                    </a:p>
                    <a:p>
                      <a:pPr marL="0" marR="0">
                        <a:spcBef>
                          <a:spcPts val="0"/>
                        </a:spcBef>
                        <a:spcAft>
                          <a:spcPts val="0"/>
                        </a:spcAft>
                      </a:pPr>
                      <a:r>
                        <a:rPr lang="en-US" sz="24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Quizzes, tests, writing, observations, homework, journals,etc.  Include how students will reflect and self-assess their learning.  Use link for examples."/>
                        </a:rPr>
                        <a:t>Other Evidence:</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Essays/ Compare and Contrast theories</a:t>
                      </a:r>
                    </a:p>
                    <a:p>
                      <a:pPr marL="0" marR="0">
                        <a:spcBef>
                          <a:spcPts val="0"/>
                        </a:spcBef>
                        <a:spcAft>
                          <a:spcPts val="0"/>
                        </a:spcAft>
                      </a:pPr>
                      <a:r>
                        <a:rPr lang="en-US" sz="2400" dirty="0">
                          <a:effectLst/>
                          <a:latin typeface="Times New Roman"/>
                          <a:ea typeface="Times New Roman"/>
                        </a:rPr>
                        <a:t>MC Test on unit</a:t>
                      </a:r>
                    </a:p>
                    <a:p>
                      <a:pPr marL="0" marR="0">
                        <a:spcBef>
                          <a:spcPts val="0"/>
                        </a:spcBef>
                        <a:spcAft>
                          <a:spcPts val="0"/>
                        </a:spcAft>
                      </a:pPr>
                      <a:r>
                        <a:rPr lang="en-US" sz="2400" dirty="0">
                          <a:effectLst/>
                          <a:latin typeface="Times New Roman"/>
                          <a:ea typeface="Times New Roman"/>
                        </a:rPr>
                        <a:t>HW</a:t>
                      </a:r>
                    </a:p>
                    <a:p>
                      <a:pPr marL="0" marR="0">
                        <a:spcBef>
                          <a:spcPts val="0"/>
                        </a:spcBef>
                        <a:spcAft>
                          <a:spcPts val="0"/>
                        </a:spcAft>
                      </a:pPr>
                      <a:r>
                        <a:rPr lang="en-US" sz="2400" dirty="0">
                          <a:effectLst/>
                          <a:latin typeface="Times New Roman"/>
                          <a:ea typeface="Times New Roman"/>
                        </a:rPr>
                        <a:t>Discussion</a:t>
                      </a:r>
                    </a:p>
                    <a:p>
                      <a:pPr marL="0" marR="0">
                        <a:spcBef>
                          <a:spcPts val="0"/>
                        </a:spcBef>
                        <a:spcAft>
                          <a:spcPts val="0"/>
                        </a:spcAft>
                      </a:pPr>
                      <a:r>
                        <a:rPr lang="en-US" sz="2400" dirty="0">
                          <a:effectLst/>
                          <a:latin typeface="Times New Roman"/>
                          <a:ea typeface="Times New Roman"/>
                        </a:rPr>
                        <a:t>Article Review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0710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934707232"/>
              </p:ext>
            </p:extLst>
          </p:nvPr>
        </p:nvGraphicFramePr>
        <p:xfrm>
          <a:off x="1676400" y="1447800"/>
          <a:ext cx="5632450" cy="4876800"/>
        </p:xfrm>
        <a:graphic>
          <a:graphicData uri="http://schemas.openxmlformats.org/presentationml/2006/ole">
            <mc:AlternateContent xmlns:mc="http://schemas.openxmlformats.org/markup-compatibility/2006">
              <mc:Choice xmlns:v="urn:schemas-microsoft-com:vml" Requires="v">
                <p:oleObj spid="_x0000_s11292" name="Document" r:id="rId4" imgW="5632374" imgH="3926816" progId="Word.Document.12">
                  <p:embed/>
                </p:oleObj>
              </mc:Choice>
              <mc:Fallback>
                <p:oleObj name="Document" r:id="rId4" imgW="5632374" imgH="3926816" progId="Word.Document.12">
                  <p:embed/>
                  <p:pic>
                    <p:nvPicPr>
                      <p:cNvPr id="0" name=""/>
                      <p:cNvPicPr/>
                      <p:nvPr/>
                    </p:nvPicPr>
                    <p:blipFill>
                      <a:blip r:embed="rId5"/>
                      <a:stretch>
                        <a:fillRect/>
                      </a:stretch>
                    </p:blipFill>
                    <p:spPr>
                      <a:xfrm>
                        <a:off x="1676400" y="1447800"/>
                        <a:ext cx="5632450" cy="4876800"/>
                      </a:xfrm>
                      <a:prstGeom prst="rect">
                        <a:avLst/>
                      </a:prstGeom>
                    </p:spPr>
                  </p:pic>
                </p:oleObj>
              </mc:Fallback>
            </mc:AlternateContent>
          </a:graphicData>
        </a:graphic>
      </p:graphicFrame>
      <p:sp>
        <p:nvSpPr>
          <p:cNvPr id="3" name="TextBox 2"/>
          <p:cNvSpPr txBox="1"/>
          <p:nvPr/>
        </p:nvSpPr>
        <p:spPr>
          <a:xfrm>
            <a:off x="0" y="531131"/>
            <a:ext cx="8610600" cy="523220"/>
          </a:xfrm>
          <a:prstGeom prst="rect">
            <a:avLst/>
          </a:prstGeom>
          <a:noFill/>
        </p:spPr>
        <p:txBody>
          <a:bodyPr wrap="square" rtlCol="0">
            <a:spAutoFit/>
          </a:bodyPr>
          <a:lstStyle/>
          <a:p>
            <a:pPr algn="ctr"/>
            <a:r>
              <a:rPr lang="en-US" sz="2400" b="1" dirty="0" smtClean="0"/>
              <a:t>Stage 3 –Plan your learning activities </a:t>
            </a:r>
            <a:r>
              <a:rPr lang="en-US" sz="2800" b="1" dirty="0" smtClean="0"/>
              <a:t>and daily lessons</a:t>
            </a:r>
            <a:endParaRPr lang="en-US" sz="2800" b="1" dirty="0"/>
          </a:p>
        </p:txBody>
      </p:sp>
    </p:spTree>
    <p:extLst>
      <p:ext uri="{BB962C8B-B14F-4D97-AF65-F5344CB8AC3E}">
        <p14:creationId xmlns:p14="http://schemas.microsoft.com/office/powerpoint/2010/main" val="334441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983" y="685800"/>
            <a:ext cx="9037242"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8601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304800"/>
            <a:ext cx="8229600" cy="1631216"/>
          </a:xfrm>
          <a:prstGeom prst="rect">
            <a:avLst/>
          </a:prstGeom>
        </p:spPr>
        <p:txBody>
          <a:bodyPr wrap="square">
            <a:spAutoFit/>
          </a:bodyPr>
          <a:lstStyle/>
          <a:p>
            <a:r>
              <a:rPr lang="en-US" sz="2800" b="1" dirty="0" smtClean="0">
                <a:effectLst/>
              </a:rPr>
              <a:t>                   Submit </a:t>
            </a:r>
            <a:r>
              <a:rPr lang="en-US" sz="2800" b="1" dirty="0" smtClean="0">
                <a:effectLst/>
              </a:rPr>
              <a:t>Performance Indicators</a:t>
            </a:r>
          </a:p>
          <a:p>
            <a:r>
              <a:rPr lang="en-US" sz="2400" dirty="0" smtClean="0">
                <a:effectLst/>
              </a:rPr>
              <a:t>Individuals and groups are invited to </a:t>
            </a:r>
            <a:r>
              <a:rPr lang="en-US" sz="2400" dirty="0" smtClean="0">
                <a:effectLst/>
                <a:hlinkClick r:id="rId2"/>
              </a:rPr>
              <a:t>submit suggested Performance Indicators</a:t>
            </a:r>
            <a:r>
              <a:rPr lang="en-US" sz="2400" dirty="0" smtClean="0">
                <a:effectLst/>
              </a:rPr>
              <a:t> for the second revision of the </a:t>
            </a:r>
            <a:r>
              <a:rPr lang="en-US" sz="2400" i="1" dirty="0" smtClean="0">
                <a:effectLst/>
              </a:rPr>
              <a:t>National Standards for High School Psychology Curricula</a:t>
            </a:r>
            <a:r>
              <a:rPr lang="en-US" sz="2400" dirty="0" smtClean="0">
                <a:effectLst/>
              </a:rPr>
              <a:t>.</a:t>
            </a:r>
            <a:endParaRPr lang="en-US" sz="2400" dirty="0">
              <a:effectLst/>
            </a:endParaRPr>
          </a:p>
        </p:txBody>
      </p:sp>
      <p:sp>
        <p:nvSpPr>
          <p:cNvPr id="5" name="TextBox 4"/>
          <p:cNvSpPr txBox="1"/>
          <p:nvPr/>
        </p:nvSpPr>
        <p:spPr>
          <a:xfrm>
            <a:off x="542364" y="2057400"/>
            <a:ext cx="7924800" cy="5016758"/>
          </a:xfrm>
          <a:prstGeom prst="rect">
            <a:avLst/>
          </a:prstGeom>
          <a:noFill/>
        </p:spPr>
        <p:txBody>
          <a:bodyPr wrap="square" rtlCol="0">
            <a:spAutoFit/>
          </a:bodyPr>
          <a:lstStyle/>
          <a:p>
            <a:r>
              <a:rPr lang="en-US" sz="2400" b="1" dirty="0"/>
              <a:t>Content Standard 1:</a:t>
            </a:r>
            <a:r>
              <a:rPr lang="en-US" sz="2400" dirty="0"/>
              <a:t> Research methods and measurements used to study behavior and mental processes</a:t>
            </a:r>
            <a:br>
              <a:rPr lang="en-US" sz="2400" dirty="0"/>
            </a:br>
            <a:r>
              <a:rPr lang="en-US" sz="2400" b="1" dirty="0"/>
              <a:t>Students are able to (performance standards</a:t>
            </a:r>
            <a:r>
              <a:rPr lang="en-US" sz="2400" dirty="0" smtClean="0"/>
              <a:t>):</a:t>
            </a:r>
          </a:p>
          <a:p>
            <a:r>
              <a:rPr lang="en-US" sz="2400" dirty="0"/>
              <a:t>1.3 Define systematic procedures used to improve the validity of research findings, such as external validity.</a:t>
            </a:r>
          </a:p>
          <a:p>
            <a:r>
              <a:rPr lang="en-US" sz="2800" dirty="0">
                <a:solidFill>
                  <a:srgbClr val="1F497D">
                    <a:lumMod val="75000"/>
                  </a:srgbClr>
                </a:solidFill>
                <a:latin typeface="Times New Roman"/>
                <a:ea typeface="Times New Roman"/>
              </a:rPr>
              <a:t>Students may indicate this by (</a:t>
            </a:r>
            <a:r>
              <a:rPr lang="en-US" sz="2800" b="1" dirty="0">
                <a:solidFill>
                  <a:srgbClr val="1F497D">
                    <a:lumMod val="75000"/>
                  </a:srgbClr>
                </a:solidFill>
                <a:latin typeface="Times New Roman"/>
                <a:ea typeface="Times New Roman"/>
              </a:rPr>
              <a:t>performance </a:t>
            </a:r>
            <a:r>
              <a:rPr lang="en-US" sz="2800" b="1" dirty="0" smtClean="0">
                <a:solidFill>
                  <a:srgbClr val="1F497D">
                    <a:lumMod val="75000"/>
                  </a:srgbClr>
                </a:solidFill>
                <a:latin typeface="Times New Roman"/>
                <a:ea typeface="Times New Roman"/>
              </a:rPr>
              <a:t>indicators):</a:t>
            </a:r>
            <a:endParaRPr lang="en-US" sz="2400" dirty="0"/>
          </a:p>
          <a:p>
            <a:r>
              <a:rPr lang="en-US" sz="2400" dirty="0" smtClean="0">
                <a:solidFill>
                  <a:schemeClr val="tx2"/>
                </a:solidFill>
                <a:effectLst/>
                <a:latin typeface="Times New Roman"/>
                <a:ea typeface="Times New Roman"/>
              </a:rPr>
              <a:t>a</a:t>
            </a:r>
            <a:r>
              <a:rPr lang="en-US" sz="2400" dirty="0" smtClean="0">
                <a:solidFill>
                  <a:schemeClr val="tx2"/>
                </a:solidFill>
                <a:effectLst/>
                <a:latin typeface="Times New Roman"/>
                <a:ea typeface="Times New Roman"/>
              </a:rPr>
              <a:t>.  Describing how test validity and reliability are established and related </a:t>
            </a:r>
            <a:br>
              <a:rPr lang="en-US" sz="2400" dirty="0" smtClean="0">
                <a:solidFill>
                  <a:schemeClr val="tx2"/>
                </a:solidFill>
                <a:effectLst/>
                <a:latin typeface="Times New Roman"/>
                <a:ea typeface="Times New Roman"/>
              </a:rPr>
            </a:br>
            <a:r>
              <a:rPr lang="en-US" sz="2400" dirty="0" smtClean="0">
                <a:solidFill>
                  <a:schemeClr val="tx2"/>
                </a:solidFill>
                <a:effectLst/>
                <a:latin typeface="Times New Roman"/>
                <a:ea typeface="Times New Roman"/>
              </a:rPr>
              <a:t>b.  Determining which of two tests would be more useful for a particular purpose when given relevant data about validity and reliability  </a:t>
            </a:r>
            <a:br>
              <a:rPr lang="en-US" sz="2400" dirty="0" smtClean="0">
                <a:solidFill>
                  <a:schemeClr val="tx2"/>
                </a:solidFill>
                <a:effectLst/>
                <a:latin typeface="Times New Roman"/>
                <a:ea typeface="Times New Roman"/>
              </a:rPr>
            </a:br>
            <a:r>
              <a:rPr lang="en-US" sz="2400" dirty="0" smtClean="0">
                <a:solidFill>
                  <a:schemeClr val="tx2"/>
                </a:solidFill>
                <a:effectLst/>
                <a:latin typeface="Times New Roman"/>
                <a:ea typeface="Times New Roman"/>
              </a:rPr>
              <a:t> </a:t>
            </a:r>
            <a:endParaRPr lang="en-US" sz="2400" dirty="0">
              <a:solidFill>
                <a:schemeClr val="tx2"/>
              </a:solidFill>
              <a:effectLst/>
              <a:latin typeface="Times New Roman"/>
              <a:ea typeface="Times New Roman"/>
            </a:endParaRPr>
          </a:p>
        </p:txBody>
      </p:sp>
    </p:spTree>
    <p:extLst>
      <p:ext uri="{BB962C8B-B14F-4D97-AF65-F5344CB8AC3E}">
        <p14:creationId xmlns:p14="http://schemas.microsoft.com/office/powerpoint/2010/main" val="21547083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8847"/>
            <a:ext cx="8610600" cy="7478970"/>
          </a:xfrm>
          <a:prstGeom prst="rect">
            <a:avLst/>
          </a:prstGeom>
        </p:spPr>
        <p:txBody>
          <a:bodyPr wrap="square">
            <a:spAutoFit/>
          </a:bodyPr>
          <a:lstStyle/>
          <a:p>
            <a:r>
              <a:rPr lang="en-US" sz="2400" b="1" dirty="0" smtClean="0">
                <a:solidFill>
                  <a:schemeClr val="tx2">
                    <a:lumMod val="75000"/>
                  </a:schemeClr>
                </a:solidFill>
                <a:effectLst/>
                <a:latin typeface="Times New Roman"/>
                <a:ea typeface="Times New Roman"/>
              </a:rPr>
              <a:t>Content Standard 3: </a:t>
            </a:r>
            <a:r>
              <a:rPr lang="en-US" sz="2400" b="1" dirty="0" smtClean="0">
                <a:effectLst/>
                <a:latin typeface="Times New Roman"/>
                <a:ea typeface="Times New Roman"/>
              </a:rPr>
              <a:t>Issues  in Intelligence</a:t>
            </a:r>
          </a:p>
          <a:p>
            <a:pPr lvl="0"/>
            <a:r>
              <a:rPr lang="en-US" sz="2400" dirty="0">
                <a:solidFill>
                  <a:prstClr val="black"/>
                </a:solidFill>
              </a:rPr>
              <a:t>Students are able to (</a:t>
            </a:r>
            <a:r>
              <a:rPr lang="en-US" sz="2400" b="1" dirty="0">
                <a:solidFill>
                  <a:prstClr val="black"/>
                </a:solidFill>
              </a:rPr>
              <a:t>performance standards</a:t>
            </a:r>
            <a:r>
              <a:rPr lang="en-US" sz="2400" dirty="0">
                <a:solidFill>
                  <a:prstClr val="black"/>
                </a:solidFill>
              </a:rPr>
              <a:t>):</a:t>
            </a:r>
          </a:p>
          <a:p>
            <a:r>
              <a:rPr lang="en-US" sz="2400" dirty="0" smtClean="0">
                <a:solidFill>
                  <a:prstClr val="black"/>
                </a:solidFill>
              </a:rPr>
              <a:t>3.1 </a:t>
            </a:r>
            <a:r>
              <a:rPr lang="en-US" sz="2400" dirty="0">
                <a:solidFill>
                  <a:prstClr val="black"/>
                </a:solidFill>
              </a:rPr>
              <a:t>Discuss issues related to the consequences of intelligence </a:t>
            </a:r>
            <a:r>
              <a:rPr lang="en-US" sz="2400" dirty="0" smtClean="0">
                <a:solidFill>
                  <a:prstClr val="black"/>
                </a:solidFill>
              </a:rPr>
              <a:t>testing</a:t>
            </a:r>
          </a:p>
          <a:p>
            <a:r>
              <a:rPr lang="en-US" sz="2400" dirty="0">
                <a:solidFill>
                  <a:srgbClr val="1F497D">
                    <a:lumMod val="75000"/>
                  </a:srgbClr>
                </a:solidFill>
                <a:latin typeface="Times New Roman"/>
                <a:ea typeface="Times New Roman"/>
              </a:rPr>
              <a:t>Students may indicate this by (</a:t>
            </a:r>
            <a:r>
              <a:rPr lang="en-US" sz="2400" b="1" dirty="0">
                <a:solidFill>
                  <a:srgbClr val="1F497D">
                    <a:lumMod val="75000"/>
                  </a:srgbClr>
                </a:solidFill>
                <a:latin typeface="Times New Roman"/>
                <a:ea typeface="Times New Roman"/>
              </a:rPr>
              <a:t>performance </a:t>
            </a:r>
            <a:r>
              <a:rPr lang="en-US" sz="2400" b="1" dirty="0" smtClean="0">
                <a:solidFill>
                  <a:srgbClr val="1F497D">
                    <a:lumMod val="75000"/>
                  </a:srgbClr>
                </a:solidFill>
                <a:latin typeface="Times New Roman"/>
                <a:ea typeface="Times New Roman"/>
              </a:rPr>
              <a:t>indicators)</a:t>
            </a:r>
          </a:p>
          <a:p>
            <a:pPr marL="457200" indent="-457200">
              <a:buAutoNum type="alphaLcPeriod"/>
            </a:pPr>
            <a:r>
              <a:rPr lang="en-US" sz="2400" dirty="0" smtClean="0">
                <a:solidFill>
                  <a:schemeClr val="tx2"/>
                </a:solidFill>
                <a:latin typeface="Times New Roman"/>
                <a:ea typeface="Times New Roman"/>
              </a:rPr>
              <a:t>Explaining the </a:t>
            </a:r>
            <a:r>
              <a:rPr lang="en-US" sz="2400" dirty="0">
                <a:solidFill>
                  <a:schemeClr val="tx2"/>
                </a:solidFill>
                <a:latin typeface="Times New Roman"/>
                <a:ea typeface="Times New Roman"/>
              </a:rPr>
              <a:t>history of intelligence testing and </a:t>
            </a:r>
            <a:r>
              <a:rPr lang="en-US" sz="2400" dirty="0" smtClean="0">
                <a:solidFill>
                  <a:schemeClr val="tx2"/>
                </a:solidFill>
                <a:latin typeface="Times New Roman"/>
                <a:ea typeface="Times New Roman"/>
              </a:rPr>
              <a:t>identifying how it have been used and misused.</a:t>
            </a:r>
          </a:p>
          <a:p>
            <a:pPr marL="457200" indent="-457200">
              <a:buAutoNum type="alphaLcPeriod"/>
            </a:pPr>
            <a:r>
              <a:rPr lang="en-US" sz="2400" dirty="0" smtClean="0">
                <a:solidFill>
                  <a:srgbClr val="1F497D">
                    <a:lumMod val="75000"/>
                  </a:srgbClr>
                </a:solidFill>
                <a:latin typeface="Times New Roman"/>
                <a:ea typeface="Times New Roman"/>
              </a:rPr>
              <a:t>Describing </a:t>
            </a:r>
            <a:r>
              <a:rPr lang="en-US" sz="2400" dirty="0">
                <a:solidFill>
                  <a:srgbClr val="1F497D">
                    <a:lumMod val="75000"/>
                  </a:srgbClr>
                </a:solidFill>
                <a:latin typeface="Times New Roman"/>
                <a:ea typeface="Times New Roman"/>
              </a:rPr>
              <a:t>the link between intelligence testing and the eugenics </a:t>
            </a:r>
            <a:r>
              <a:rPr lang="en-US" sz="2400" dirty="0" smtClean="0">
                <a:solidFill>
                  <a:srgbClr val="1F497D">
                    <a:lumMod val="75000"/>
                  </a:srgbClr>
                </a:solidFill>
                <a:latin typeface="Times New Roman"/>
                <a:ea typeface="Times New Roman"/>
              </a:rPr>
              <a:t>movement</a:t>
            </a:r>
          </a:p>
          <a:p>
            <a:pPr lvl="0"/>
            <a:r>
              <a:rPr lang="en-US" sz="2400" dirty="0">
                <a:solidFill>
                  <a:prstClr val="black"/>
                </a:solidFill>
              </a:rPr>
              <a:t>Students are able to (</a:t>
            </a:r>
            <a:r>
              <a:rPr lang="en-US" sz="2400" b="1" dirty="0">
                <a:solidFill>
                  <a:prstClr val="black"/>
                </a:solidFill>
              </a:rPr>
              <a:t>performance standards</a:t>
            </a:r>
            <a:r>
              <a:rPr lang="en-US" sz="2400" dirty="0" smtClean="0">
                <a:solidFill>
                  <a:prstClr val="black"/>
                </a:solidFill>
              </a:rPr>
              <a:t>):</a:t>
            </a:r>
            <a:endParaRPr lang="en-US" sz="2400" dirty="0" smtClean="0">
              <a:effectLst/>
              <a:latin typeface="Times New Roman"/>
              <a:ea typeface="Times New Roman"/>
            </a:endParaRPr>
          </a:p>
          <a:p>
            <a:r>
              <a:rPr lang="en-US" sz="2400" dirty="0"/>
              <a:t>3.2 Discuss the influences of biological, cultural, and environmental factors on </a:t>
            </a:r>
            <a:r>
              <a:rPr lang="en-US" sz="2400" dirty="0" smtClean="0"/>
              <a:t>intelligence</a:t>
            </a:r>
            <a:endParaRPr lang="en-US" sz="2400" b="1" dirty="0">
              <a:solidFill>
                <a:prstClr val="black"/>
              </a:solidFill>
              <a:latin typeface="Times New Roman"/>
              <a:ea typeface="Times New Roman"/>
            </a:endParaRPr>
          </a:p>
          <a:p>
            <a:pPr lvl="0"/>
            <a:r>
              <a:rPr lang="en-US" sz="2400" dirty="0">
                <a:solidFill>
                  <a:srgbClr val="1F497D">
                    <a:lumMod val="75000"/>
                  </a:srgbClr>
                </a:solidFill>
                <a:latin typeface="Times New Roman"/>
                <a:ea typeface="Times New Roman"/>
              </a:rPr>
              <a:t>Students may indicate this by (</a:t>
            </a:r>
            <a:r>
              <a:rPr lang="en-US" sz="2400" b="1" dirty="0">
                <a:solidFill>
                  <a:srgbClr val="1F497D">
                    <a:lumMod val="75000"/>
                  </a:srgbClr>
                </a:solidFill>
                <a:latin typeface="Times New Roman"/>
                <a:ea typeface="Times New Roman"/>
              </a:rPr>
              <a:t>performance indicators</a:t>
            </a:r>
            <a:r>
              <a:rPr lang="en-US" sz="2400" dirty="0" smtClean="0">
                <a:solidFill>
                  <a:srgbClr val="1F497D">
                    <a:lumMod val="75000"/>
                  </a:srgbClr>
                </a:solidFill>
                <a:latin typeface="Times New Roman"/>
                <a:ea typeface="Times New Roman"/>
              </a:rPr>
              <a:t>):</a:t>
            </a:r>
          </a:p>
          <a:p>
            <a:pPr lvl="0"/>
            <a:r>
              <a:rPr lang="en-US" sz="2400" dirty="0" smtClean="0">
                <a:solidFill>
                  <a:srgbClr val="1F497D">
                    <a:lumMod val="75000"/>
                  </a:srgbClr>
                </a:solidFill>
                <a:latin typeface="Times New Roman"/>
              </a:rPr>
              <a:t>a. </a:t>
            </a:r>
            <a:r>
              <a:rPr lang="en-US" sz="2400" dirty="0" smtClean="0">
                <a:solidFill>
                  <a:srgbClr val="1F497D">
                    <a:lumMod val="75000"/>
                  </a:srgbClr>
                </a:solidFill>
                <a:latin typeface="Times New Roman"/>
                <a:ea typeface="Times New Roman"/>
              </a:rPr>
              <a:t>Characterizing </a:t>
            </a:r>
            <a:r>
              <a:rPr lang="en-US" sz="2400" dirty="0">
                <a:solidFill>
                  <a:srgbClr val="1F497D">
                    <a:lumMod val="75000"/>
                  </a:srgbClr>
                </a:solidFill>
                <a:latin typeface="Times New Roman"/>
                <a:ea typeface="Times New Roman"/>
              </a:rPr>
              <a:t>how studies of identical versus fraternal twins help establish the role of heredity in determining individual differences in intelligence</a:t>
            </a:r>
            <a:endParaRPr lang="en-US" sz="2400" b="1" dirty="0" smtClean="0">
              <a:effectLst/>
              <a:latin typeface="Times New Roman"/>
              <a:ea typeface="Times New Roman"/>
            </a:endParaRPr>
          </a:p>
          <a:p>
            <a:r>
              <a:rPr lang="en-US" sz="2400" dirty="0" smtClean="0">
                <a:solidFill>
                  <a:schemeClr val="tx2">
                    <a:lumMod val="75000"/>
                  </a:schemeClr>
                </a:solidFill>
                <a:effectLst/>
                <a:latin typeface="Times New Roman"/>
                <a:ea typeface="Times New Roman"/>
              </a:rPr>
              <a:t>b. Explaining </a:t>
            </a:r>
            <a:r>
              <a:rPr lang="en-US" sz="2400" dirty="0" smtClean="0">
                <a:solidFill>
                  <a:schemeClr val="tx2">
                    <a:lumMod val="75000"/>
                  </a:schemeClr>
                </a:solidFill>
                <a:effectLst/>
                <a:latin typeface="Times New Roman"/>
                <a:ea typeface="Times New Roman"/>
              </a:rPr>
              <a:t>the role of cultural and group norms in establishing the frames of reference we use in thinking about individual </a:t>
            </a:r>
            <a:r>
              <a:rPr lang="en-US" sz="2400" dirty="0" smtClean="0">
                <a:solidFill>
                  <a:schemeClr val="tx2">
                    <a:lumMod val="75000"/>
                  </a:schemeClr>
                </a:solidFill>
                <a:effectLst/>
                <a:latin typeface="Times New Roman"/>
                <a:ea typeface="Times New Roman"/>
              </a:rPr>
              <a:t>differences</a:t>
            </a:r>
          </a:p>
          <a:p>
            <a:r>
              <a:rPr lang="en-US" sz="2400" dirty="0" smtClean="0">
                <a:solidFill>
                  <a:schemeClr val="tx2">
                    <a:lumMod val="75000"/>
                  </a:schemeClr>
                </a:solidFill>
                <a:effectLst/>
                <a:latin typeface="Times New Roman"/>
                <a:ea typeface="Times New Roman"/>
              </a:rPr>
              <a:t>  </a:t>
            </a:r>
            <a:r>
              <a:rPr lang="en-US" sz="2400" dirty="0" smtClean="0">
                <a:solidFill>
                  <a:schemeClr val="tx2">
                    <a:lumMod val="75000"/>
                  </a:schemeClr>
                </a:solidFill>
                <a:effectLst/>
                <a:latin typeface="Times New Roman"/>
                <a:ea typeface="Times New Roman"/>
              </a:rPr>
              <a:t/>
            </a:r>
            <a:br>
              <a:rPr lang="en-US" sz="2400" dirty="0" smtClean="0">
                <a:solidFill>
                  <a:schemeClr val="tx2">
                    <a:lumMod val="75000"/>
                  </a:schemeClr>
                </a:solidFill>
                <a:effectLst/>
                <a:latin typeface="Times New Roman"/>
                <a:ea typeface="Times New Roman"/>
              </a:rPr>
            </a:br>
            <a:r>
              <a:rPr lang="en-US" sz="2400" dirty="0" smtClean="0">
                <a:effectLst/>
                <a:latin typeface="Times New Roman"/>
                <a:ea typeface="Times New Roman"/>
              </a:rPr>
              <a:t> </a:t>
            </a:r>
            <a:endParaRPr lang="en-US" sz="2400" dirty="0">
              <a:effectLst/>
              <a:latin typeface="Times New Roman"/>
              <a:ea typeface="Times New Roman"/>
            </a:endParaRPr>
          </a:p>
        </p:txBody>
      </p:sp>
    </p:spTree>
    <p:extLst>
      <p:ext uri="{BB962C8B-B14F-4D97-AF65-F5344CB8AC3E}">
        <p14:creationId xmlns:p14="http://schemas.microsoft.com/office/powerpoint/2010/main" val="4184122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mment Form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1219201" y="381000"/>
            <a:ext cx="7239000" cy="400110"/>
          </a:xfrm>
          <a:prstGeom prst="rect">
            <a:avLst/>
          </a:prstGeom>
          <a:noFill/>
        </p:spPr>
        <p:txBody>
          <a:bodyPr wrap="square" rtlCol="0">
            <a:spAutoFit/>
          </a:bodyPr>
          <a:lstStyle/>
          <a:p>
            <a:r>
              <a:rPr lang="en-US" sz="2000" b="1" dirty="0"/>
              <a:t>http://apacustomout.apa.org/commentstandards/default.aspx</a:t>
            </a:r>
          </a:p>
        </p:txBody>
      </p:sp>
    </p:spTree>
    <p:extLst>
      <p:ext uri="{BB962C8B-B14F-4D97-AF65-F5344CB8AC3E}">
        <p14:creationId xmlns:p14="http://schemas.microsoft.com/office/powerpoint/2010/main" val="6651473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297362"/>
          </a:xfrm>
        </p:spPr>
        <p:txBody>
          <a:bodyPr>
            <a:normAutofit fontScale="90000"/>
          </a:bodyPr>
          <a:lstStyle/>
          <a:p>
            <a:r>
              <a:rPr lang="en-US" sz="3100" dirty="0" smtClean="0">
                <a:latin typeface="Algerian" pitchFamily="82" charset="0"/>
              </a:rPr>
              <a:t/>
            </a:r>
            <a:br>
              <a:rPr lang="en-US" sz="3100" dirty="0" smtClean="0">
                <a:latin typeface="Algerian" pitchFamily="82" charset="0"/>
              </a:rPr>
            </a:br>
            <a:r>
              <a:rPr lang="en-US" sz="3100" dirty="0">
                <a:latin typeface="Algerian" pitchFamily="82" charset="0"/>
              </a:rPr>
              <a:t/>
            </a:r>
            <a:br>
              <a:rPr lang="en-US" sz="3100" dirty="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a:latin typeface="Algerian" pitchFamily="82" charset="0"/>
              </a:rPr>
              <a:t/>
            </a:r>
            <a:br>
              <a:rPr lang="en-US" sz="3100" dirty="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smtClean="0">
                <a:latin typeface="Algerian" pitchFamily="82" charset="0"/>
              </a:rPr>
              <a:t>Contact Info:</a:t>
            </a:r>
            <a:br>
              <a:rPr lang="en-US" sz="3100" dirty="0" smtClean="0">
                <a:latin typeface="Algerian" pitchFamily="82" charset="0"/>
              </a:rPr>
            </a:br>
            <a:r>
              <a:rPr lang="en-US" sz="3100" dirty="0" smtClean="0">
                <a:latin typeface="+mn-lt"/>
                <a:hlinkClick r:id="rId2"/>
              </a:rPr>
              <a:t>debrapark@msn.com</a:t>
            </a:r>
            <a:r>
              <a:rPr lang="en-US" dirty="0" smtClean="0">
                <a:latin typeface="+mn-lt"/>
              </a:rPr>
              <a:t/>
            </a:r>
            <a:br>
              <a:rPr lang="en-US" dirty="0" smtClean="0">
                <a:latin typeface="+mn-lt"/>
              </a:rPr>
            </a:br>
            <a:r>
              <a:rPr lang="en-US" sz="3100" dirty="0" err="1" smtClean="0">
                <a:latin typeface="+mn-lt"/>
              </a:rPr>
              <a:t>UbD</a:t>
            </a:r>
            <a:r>
              <a:rPr lang="en-US" sz="3100" dirty="0" smtClean="0">
                <a:latin typeface="+mn-lt"/>
              </a:rPr>
              <a:t> </a:t>
            </a:r>
            <a:r>
              <a:rPr lang="en-US" sz="3100" dirty="0" err="1" smtClean="0">
                <a:latin typeface="+mn-lt"/>
              </a:rPr>
              <a:t>Powerpoint</a:t>
            </a:r>
            <a:r>
              <a:rPr lang="en-US" dirty="0" smtClean="0">
                <a:latin typeface="+mn-lt"/>
              </a:rPr>
              <a:t/>
            </a:r>
            <a:br>
              <a:rPr lang="en-US" dirty="0" smtClean="0">
                <a:latin typeface="+mn-lt"/>
              </a:rPr>
            </a:br>
            <a:r>
              <a:rPr lang="en-US" sz="3100" dirty="0" smtClean="0">
                <a:latin typeface="+mn-lt"/>
              </a:rPr>
              <a:t>More sample Unit Plans in </a:t>
            </a:r>
            <a:r>
              <a:rPr lang="en-US" sz="3100" dirty="0" err="1" smtClean="0">
                <a:latin typeface="+mn-lt"/>
              </a:rPr>
              <a:t>UbD</a:t>
            </a:r>
            <a:r>
              <a:rPr lang="en-US" sz="3100" dirty="0" smtClean="0">
                <a:latin typeface="+mn-lt"/>
              </a:rPr>
              <a:t> format</a:t>
            </a:r>
            <a:br>
              <a:rPr lang="en-US" sz="3100" dirty="0" smtClean="0">
                <a:latin typeface="+mn-lt"/>
              </a:rPr>
            </a:br>
            <a:r>
              <a:rPr lang="en-US" sz="3100" dirty="0" smtClean="0">
                <a:latin typeface="+mn-lt"/>
              </a:rPr>
              <a:t>Essential Questions for US History</a:t>
            </a:r>
            <a:br>
              <a:rPr lang="en-US" sz="3100" dirty="0" smtClean="0">
                <a:latin typeface="+mn-lt"/>
              </a:rPr>
            </a:br>
            <a:r>
              <a:rPr lang="en-US" sz="3100" dirty="0">
                <a:latin typeface="+mn-lt"/>
              </a:rPr>
              <a:t/>
            </a:r>
            <a:br>
              <a:rPr lang="en-US" sz="3100" dirty="0">
                <a:latin typeface="+mn-lt"/>
              </a:rPr>
            </a:br>
            <a:r>
              <a:rPr lang="en-US" sz="3100" dirty="0" smtClean="0">
                <a:latin typeface="+mn-lt"/>
              </a:rPr>
              <a:t/>
            </a:r>
            <a:br>
              <a:rPr lang="en-US" sz="3100" dirty="0" smtClean="0">
                <a:latin typeface="+mn-lt"/>
              </a:rPr>
            </a:br>
            <a:r>
              <a:rPr lang="en-US" sz="2800" b="1" dirty="0" smtClean="0">
                <a:solidFill>
                  <a:schemeClr val="accent1"/>
                </a:solidFill>
              </a:rPr>
              <a:t>Teachers of Psychology in Secondary Schools</a:t>
            </a:r>
            <a:r>
              <a:rPr lang="en-US" sz="3100" dirty="0" smtClean="0">
                <a:latin typeface="+mn-lt"/>
              </a:rPr>
              <a:t/>
            </a:r>
            <a:br>
              <a:rPr lang="en-US" sz="3100" dirty="0" smtClean="0">
                <a:latin typeface="+mn-lt"/>
              </a:rPr>
            </a:br>
            <a:r>
              <a:rPr lang="en-US" sz="3100" dirty="0" smtClean="0">
                <a:latin typeface="+mn-lt"/>
                <a:hlinkClick r:id="rId3"/>
              </a:rPr>
              <a:t>eleary@apa.org</a:t>
            </a:r>
            <a:r>
              <a:rPr lang="en-US" sz="3100" dirty="0" smtClean="0">
                <a:latin typeface="+mn-lt"/>
              </a:rPr>
              <a:t/>
            </a:r>
            <a:br>
              <a:rPr lang="en-US" sz="3100" dirty="0" smtClean="0">
                <a:latin typeface="+mn-lt"/>
              </a:rPr>
            </a:br>
            <a:r>
              <a:rPr lang="en-US" sz="3100" dirty="0">
                <a:latin typeface="+mn-lt"/>
              </a:rPr>
              <a:t/>
            </a:r>
            <a:br>
              <a:rPr lang="en-US" sz="3100" dirty="0">
                <a:latin typeface="+mn-lt"/>
              </a:rPr>
            </a:br>
            <a:r>
              <a:rPr lang="en-US" sz="3100" b="1" dirty="0" smtClean="0">
                <a:solidFill>
                  <a:srgbClr val="FF0000"/>
                </a:solidFill>
                <a:latin typeface="+mn-lt"/>
              </a:rPr>
              <a:t>Visit us at the APA TOPSS Booth!!!!</a:t>
            </a:r>
            <a:r>
              <a:rPr lang="en-US" sz="3100" b="1" dirty="0">
                <a:solidFill>
                  <a:srgbClr val="FF0000"/>
                </a:solidFill>
                <a:latin typeface="+mn-lt"/>
              </a:rPr>
              <a:t/>
            </a:r>
            <a:br>
              <a:rPr lang="en-US" sz="3100" b="1" dirty="0">
                <a:solidFill>
                  <a:srgbClr val="FF0000"/>
                </a:solidFill>
                <a:latin typeface="+mn-lt"/>
              </a:rPr>
            </a:br>
            <a:r>
              <a:rPr lang="en-US" sz="3100" b="1" dirty="0" smtClean="0">
                <a:solidFill>
                  <a:srgbClr val="FF0000"/>
                </a:solidFill>
                <a:latin typeface="+mn-lt"/>
              </a:rPr>
              <a:t>Thanks for coming!!</a:t>
            </a:r>
            <a:r>
              <a:rPr lang="en-US" dirty="0" smtClean="0">
                <a:latin typeface="+mn-lt"/>
              </a:rPr>
              <a:t/>
            </a:r>
            <a:br>
              <a:rPr lang="en-US" dirty="0" smtClean="0">
                <a:latin typeface="+mn-lt"/>
              </a:rPr>
            </a:br>
            <a:r>
              <a:rPr lang="en-US" dirty="0">
                <a:latin typeface="Algerian" pitchFamily="82" charset="0"/>
              </a:rPr>
              <a:t/>
            </a:r>
            <a:br>
              <a:rPr lang="en-US" dirty="0">
                <a:latin typeface="Algerian" pitchFamily="82" charset="0"/>
              </a:rPr>
            </a:br>
            <a:r>
              <a:rPr lang="en-US" dirty="0" smtClean="0">
                <a:latin typeface="Algerian" pitchFamily="82" charset="0"/>
              </a:rPr>
              <a:t/>
            </a:r>
            <a:br>
              <a:rPr lang="en-US" dirty="0" smtClean="0">
                <a:latin typeface="Algerian" pitchFamily="82" charset="0"/>
              </a:rPr>
            </a:br>
            <a:r>
              <a:rPr lang="en-US" dirty="0" smtClean="0">
                <a:latin typeface="Algerian" pitchFamily="82" charset="0"/>
              </a:rPr>
              <a:t> </a:t>
            </a:r>
            <a:endParaRPr lang="en-US" dirty="0">
              <a:latin typeface="Algerian" pitchFamily="82"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225" y="3286125"/>
            <a:ext cx="4019550" cy="285750"/>
          </a:xfrm>
          <a:prstGeom prst="rect">
            <a:avLst/>
          </a:prstGeom>
        </p:spPr>
      </p:pic>
    </p:spTree>
    <p:extLst>
      <p:ext uri="{BB962C8B-B14F-4D97-AF65-F5344CB8AC3E}">
        <p14:creationId xmlns:p14="http://schemas.microsoft.com/office/powerpoint/2010/main" val="923609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982" y="491268"/>
            <a:ext cx="9349018" cy="5833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49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233" y="838200"/>
            <a:ext cx="8792992"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5411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688" y="533399"/>
            <a:ext cx="9335912" cy="582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1897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 of Psychology in Secondary Schools (TOPSS&lt;sup&gt;®&lt;/sup&gt;)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5" name="TextBox 4"/>
          <p:cNvSpPr txBox="1"/>
          <p:nvPr/>
        </p:nvSpPr>
        <p:spPr>
          <a:xfrm>
            <a:off x="457200" y="304800"/>
            <a:ext cx="8305800" cy="461665"/>
          </a:xfrm>
          <a:prstGeom prst="rect">
            <a:avLst/>
          </a:prstGeom>
          <a:noFill/>
        </p:spPr>
        <p:txBody>
          <a:bodyPr wrap="square" rtlCol="0">
            <a:spAutoFit/>
          </a:bodyPr>
          <a:lstStyle/>
          <a:p>
            <a:r>
              <a:rPr lang="en-US" sz="2400" b="1" dirty="0" smtClean="0"/>
              <a:t>http://www.apa.org/education/k12/national-standards.aspx</a:t>
            </a:r>
            <a:endParaRPr lang="en-US" sz="2400" b="1" dirty="0"/>
          </a:p>
        </p:txBody>
      </p:sp>
    </p:spTree>
    <p:extLst>
      <p:ext uri="{BB962C8B-B14F-4D97-AF65-F5344CB8AC3E}">
        <p14:creationId xmlns:p14="http://schemas.microsoft.com/office/powerpoint/2010/main" val="18440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chers of Psychology in Secondary Schools (TOPSS&lt;sup&gt;®&lt;/sup&gt;)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4" name="TextBox 3"/>
          <p:cNvSpPr txBox="1"/>
          <p:nvPr/>
        </p:nvSpPr>
        <p:spPr>
          <a:xfrm>
            <a:off x="457200" y="283278"/>
            <a:ext cx="7924800" cy="523220"/>
          </a:xfrm>
          <a:prstGeom prst="rect">
            <a:avLst/>
          </a:prstGeom>
          <a:noFill/>
        </p:spPr>
        <p:txBody>
          <a:bodyPr wrap="square" rtlCol="0">
            <a:spAutoFit/>
          </a:bodyPr>
          <a:lstStyle/>
          <a:p>
            <a:pPr algn="ctr"/>
            <a:r>
              <a:rPr lang="en-US" sz="2800" b="1" dirty="0" smtClean="0"/>
              <a:t>Resources for Teachers</a:t>
            </a:r>
            <a:endParaRPr lang="en-US" sz="2800" b="1" dirty="0"/>
          </a:p>
        </p:txBody>
      </p:sp>
    </p:spTree>
    <p:extLst>
      <p:ext uri="{BB962C8B-B14F-4D97-AF65-F5344CB8AC3E}">
        <p14:creationId xmlns:p14="http://schemas.microsoft.com/office/powerpoint/2010/main" val="2873429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ational Standards for High School Psychology Curricula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2138082" y="222484"/>
            <a:ext cx="4131841" cy="523220"/>
          </a:xfrm>
          <a:prstGeom prst="rect">
            <a:avLst/>
          </a:prstGeom>
          <a:noFill/>
        </p:spPr>
        <p:txBody>
          <a:bodyPr wrap="square" rtlCol="0">
            <a:spAutoFit/>
          </a:bodyPr>
          <a:lstStyle/>
          <a:p>
            <a:pPr algn="ctr"/>
            <a:r>
              <a:rPr lang="en-US" sz="2800" b="1" dirty="0" smtClean="0"/>
              <a:t>Resources for Teachers </a:t>
            </a:r>
            <a:endParaRPr lang="en-US" sz="2800" b="1" dirty="0"/>
          </a:p>
        </p:txBody>
      </p:sp>
    </p:spTree>
    <p:extLst>
      <p:ext uri="{BB962C8B-B14F-4D97-AF65-F5344CB8AC3E}">
        <p14:creationId xmlns:p14="http://schemas.microsoft.com/office/powerpoint/2010/main" val="583110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ational Standards for High School Psychology Curricula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2" name="TextBox 1"/>
          <p:cNvSpPr txBox="1"/>
          <p:nvPr/>
        </p:nvSpPr>
        <p:spPr>
          <a:xfrm>
            <a:off x="2057400" y="381000"/>
            <a:ext cx="5477464" cy="523220"/>
          </a:xfrm>
          <a:prstGeom prst="rect">
            <a:avLst/>
          </a:prstGeom>
          <a:noFill/>
        </p:spPr>
        <p:txBody>
          <a:bodyPr wrap="square" rtlCol="0">
            <a:spAutoFit/>
          </a:bodyPr>
          <a:lstStyle/>
          <a:p>
            <a:r>
              <a:rPr lang="en-US" sz="2800" b="1" dirty="0" smtClean="0"/>
              <a:t>Overarching Themes of Standards</a:t>
            </a:r>
            <a:endParaRPr lang="en-US" sz="2800" b="1" dirty="0"/>
          </a:p>
        </p:txBody>
      </p:sp>
    </p:spTree>
    <p:extLst>
      <p:ext uri="{BB962C8B-B14F-4D97-AF65-F5344CB8AC3E}">
        <p14:creationId xmlns:p14="http://schemas.microsoft.com/office/powerpoint/2010/main" val="2348735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935</Words>
  <Application>Microsoft Office PowerPoint</Application>
  <PresentationFormat>On-screen Show (4:3)</PresentationFormat>
  <Paragraphs>311</Paragraphs>
  <Slides>23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Document</vt:lpstr>
      <vt:lpstr>NCSS  Essential Questions for Psychology Today!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Understanding by Design Unit Plan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Contact Info: debrapark@msn.com UbD Powerpoint More sample Unit Plans in UbD format Essential Questions for US History   Teachers of Psychology in Secondary Schools eleary@apa.org  Visit us at the APA TOPSS Booth!!!! Thanks for coming!!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NCSS  Essential Questions for Psychology Today!</dc:title>
  <dc:creator>Debby</dc:creator>
  <cp:lastModifiedBy>Debby</cp:lastModifiedBy>
  <cp:revision>25</cp:revision>
  <dcterms:created xsi:type="dcterms:W3CDTF">2011-12-01T03:11:28Z</dcterms:created>
  <dcterms:modified xsi:type="dcterms:W3CDTF">2011-12-01T11:54:16Z</dcterms:modified>
</cp:coreProperties>
</file>